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9" r:id="rId5"/>
  </p:sldMasterIdLst>
  <p:notesMasterIdLst>
    <p:notesMasterId r:id="rId15"/>
  </p:notesMasterIdLst>
  <p:sldIdLst>
    <p:sldId id="257" r:id="rId6"/>
    <p:sldId id="266" r:id="rId7"/>
    <p:sldId id="267" r:id="rId8"/>
    <p:sldId id="259" r:id="rId9"/>
    <p:sldId id="286" r:id="rId10"/>
    <p:sldId id="290" r:id="rId11"/>
    <p:sldId id="291" r:id="rId12"/>
    <p:sldId id="288"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F89303-61C2-27F2-4F93-5F386B07849E}" name="Jamin Barber" initials="JB" userId="S::jbarber@guidehouse.com::4da6c4af-0b5a-4ad7-82ba-276bd7e64611" providerId="AD"/>
  <p188:author id="{CD9CCA7E-4485-F912-B69D-1FA5C7736042}" name="Conor Ridlon" initials="CR" userId="S::cridlon@guidehouse.com::4d369df2-ab69-42c1-be27-584d47ecd5ac" providerId="AD"/>
  <p188:author id="{E268A5AD-12FA-C8DC-5EE9-76F6FF69345F}" name="Jason Gerling" initials="JG" userId="Jason Gerl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1576F-EB66-4061-A843-98731EDDA947}" v="832" dt="2023-10-10T14:00:16.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82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67C30-B76D-47A4-8FC2-8C606EA8F386}"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US"/>
        </a:p>
      </dgm:t>
    </dgm:pt>
    <dgm:pt modelId="{19AE9FA3-2D61-4B7E-B2C0-9F2275222110}">
      <dgm:prSet phldrT="[Text]"/>
      <dgm:spPr/>
      <dgm:t>
        <a:bodyPr/>
        <a:lstStyle/>
        <a:p>
          <a:r>
            <a:rPr lang="en-US" b="1">
              <a:latin typeface="Arial" panose="020B0604020202020204" pitchFamily="34" charset="0"/>
              <a:cs typeface="Arial" panose="020B0604020202020204" pitchFamily="34" charset="0"/>
            </a:rPr>
            <a:t>Planning Grant</a:t>
          </a:r>
        </a:p>
      </dgm:t>
    </dgm:pt>
    <dgm:pt modelId="{82BBD616-309C-4CFE-B55B-48759A8684E0}" type="parTrans" cxnId="{82CBA98A-14A6-4BC8-9090-298C7618F423}">
      <dgm:prSet/>
      <dgm:spPr/>
      <dgm:t>
        <a:bodyPr/>
        <a:lstStyle/>
        <a:p>
          <a:endParaRPr lang="en-US">
            <a:latin typeface="Arial" panose="020B0604020202020204" pitchFamily="34" charset="0"/>
            <a:cs typeface="Arial" panose="020B0604020202020204" pitchFamily="34" charset="0"/>
          </a:endParaRPr>
        </a:p>
      </dgm:t>
    </dgm:pt>
    <dgm:pt modelId="{B77CDF77-77E8-4D65-AD25-C3193DABF7F0}" type="sibTrans" cxnId="{82CBA98A-14A6-4BC8-9090-298C7618F423}">
      <dgm:prSet/>
      <dgm:spPr/>
      <dgm:t>
        <a:bodyPr/>
        <a:lstStyle/>
        <a:p>
          <a:endParaRPr lang="en-US">
            <a:latin typeface="Arial" panose="020B0604020202020204" pitchFamily="34" charset="0"/>
            <a:cs typeface="Arial" panose="020B0604020202020204" pitchFamily="34" charset="0"/>
          </a:endParaRPr>
        </a:p>
      </dgm:t>
    </dgm:pt>
    <dgm:pt modelId="{76EB1511-08C7-4C52-995F-2E7D41D83382}">
      <dgm:prSet phldrT="[Text]"/>
      <dgm:spPr/>
      <dgm:t>
        <a:bodyPr/>
        <a:lstStyle/>
        <a:p>
          <a:pPr>
            <a:spcAft>
              <a:spcPts val="600"/>
            </a:spcAft>
          </a:pPr>
          <a:r>
            <a:rPr lang="en-US" dirty="0">
              <a:solidFill>
                <a:schemeClr val="tx1"/>
              </a:solidFill>
              <a:latin typeface="Arial" panose="020B0604020202020204" pitchFamily="34" charset="0"/>
              <a:cs typeface="Arial" panose="020B0604020202020204" pitchFamily="34" charset="0"/>
            </a:rPr>
            <a:t>In March 2023, SAMHSA awarded 15 states with </a:t>
          </a:r>
          <a:r>
            <a:rPr lang="en-US" b="1" dirty="0">
              <a:solidFill>
                <a:schemeClr val="tx1"/>
              </a:solidFill>
              <a:latin typeface="Arial" panose="020B0604020202020204" pitchFamily="34" charset="0"/>
              <a:cs typeface="Arial" panose="020B0604020202020204" pitchFamily="34" charset="0"/>
            </a:rPr>
            <a:t>$1 million, one-year CCBHC planning grants</a:t>
          </a:r>
          <a:r>
            <a:rPr lang="en-US" dirty="0">
              <a:solidFill>
                <a:schemeClr val="tx1"/>
              </a:solidFill>
              <a:latin typeface="Arial" panose="020B0604020202020204" pitchFamily="34" charset="0"/>
              <a:cs typeface="Arial" panose="020B0604020202020204" pitchFamily="34" charset="0"/>
            </a:rPr>
            <a:t>.</a:t>
          </a:r>
        </a:p>
      </dgm:t>
    </dgm:pt>
    <dgm:pt modelId="{B00F8CA9-09A3-44C8-ACF6-B7A3F5BB872B}" type="parTrans" cxnId="{E77BBA0E-C77C-406B-9909-717E93C37534}">
      <dgm:prSet/>
      <dgm:spPr/>
      <dgm:t>
        <a:bodyPr/>
        <a:lstStyle/>
        <a:p>
          <a:endParaRPr lang="en-US">
            <a:latin typeface="Arial" panose="020B0604020202020204" pitchFamily="34" charset="0"/>
            <a:cs typeface="Arial" panose="020B0604020202020204" pitchFamily="34" charset="0"/>
          </a:endParaRPr>
        </a:p>
      </dgm:t>
    </dgm:pt>
    <dgm:pt modelId="{73B75BE3-AD9D-45F0-A56B-ADEEA4FE98BC}" type="sibTrans" cxnId="{E77BBA0E-C77C-406B-9909-717E93C37534}">
      <dgm:prSet/>
      <dgm:spPr/>
      <dgm:t>
        <a:bodyPr/>
        <a:lstStyle/>
        <a:p>
          <a:endParaRPr lang="en-US">
            <a:latin typeface="Arial" panose="020B0604020202020204" pitchFamily="34" charset="0"/>
            <a:cs typeface="Arial" panose="020B0604020202020204" pitchFamily="34" charset="0"/>
          </a:endParaRPr>
        </a:p>
      </dgm:t>
    </dgm:pt>
    <dgm:pt modelId="{B6F0866F-BD14-49B4-8A70-543D26F3C521}">
      <dgm:prSet phldrT="[Text]"/>
      <dgm:spPr/>
      <dgm:t>
        <a:bodyPr/>
        <a:lstStyle/>
        <a:p>
          <a:r>
            <a:rPr lang="en-US" b="1" dirty="0">
              <a:latin typeface="Arial" panose="020B0604020202020204" pitchFamily="34" charset="0"/>
              <a:cs typeface="Arial" panose="020B0604020202020204" pitchFamily="34" charset="0"/>
            </a:rPr>
            <a:t>Demonstration Period</a:t>
          </a:r>
        </a:p>
      </dgm:t>
    </dgm:pt>
    <dgm:pt modelId="{E2B0ECF3-6C99-4C75-8A45-5DD12682D2ED}" type="parTrans" cxnId="{10C38597-57E4-4EB9-A9B5-E39296734297}">
      <dgm:prSet/>
      <dgm:spPr/>
      <dgm:t>
        <a:bodyPr/>
        <a:lstStyle/>
        <a:p>
          <a:endParaRPr lang="en-US">
            <a:latin typeface="Arial" panose="020B0604020202020204" pitchFamily="34" charset="0"/>
            <a:cs typeface="Arial" panose="020B0604020202020204" pitchFamily="34" charset="0"/>
          </a:endParaRPr>
        </a:p>
      </dgm:t>
    </dgm:pt>
    <dgm:pt modelId="{CCD49FE6-8E8E-4174-B1F2-DB1E72A64FE3}" type="sibTrans" cxnId="{10C38597-57E4-4EB9-A9B5-E39296734297}">
      <dgm:prSet/>
      <dgm:spPr/>
      <dgm:t>
        <a:bodyPr/>
        <a:lstStyle/>
        <a:p>
          <a:endParaRPr lang="en-US">
            <a:latin typeface="Arial" panose="020B0604020202020204" pitchFamily="34" charset="0"/>
            <a:cs typeface="Arial" panose="020B0604020202020204" pitchFamily="34" charset="0"/>
          </a:endParaRPr>
        </a:p>
      </dgm:t>
    </dgm:pt>
    <dgm:pt modelId="{9A80801F-0A14-4B27-98BB-FFDC323335FD}">
      <dgm:prSet phldrT="[Text]"/>
      <dgm:spPr/>
      <dgm:t>
        <a:bodyPr/>
        <a:lstStyle/>
        <a:p>
          <a:pPr>
            <a:spcAft>
              <a:spcPts val="600"/>
            </a:spcAft>
          </a:pPr>
          <a:r>
            <a:rPr lang="en-US" b="1" dirty="0">
              <a:solidFill>
                <a:schemeClr val="tx1"/>
              </a:solidFill>
              <a:latin typeface="Arial" panose="020B0604020202020204" pitchFamily="34" charset="0"/>
              <a:cs typeface="Arial" panose="020B0604020202020204" pitchFamily="34" charset="0"/>
            </a:rPr>
            <a:t>10 of the 15 states </a:t>
          </a:r>
          <a:r>
            <a:rPr lang="en-US" dirty="0">
              <a:solidFill>
                <a:schemeClr val="tx1"/>
              </a:solidFill>
              <a:latin typeface="Arial" panose="020B0604020202020204" pitchFamily="34" charset="0"/>
              <a:cs typeface="Arial" panose="020B0604020202020204" pitchFamily="34" charset="0"/>
            </a:rPr>
            <a:t>that received planning grants will be able to join the </a:t>
          </a:r>
          <a:r>
            <a:rPr lang="en-US" b="1" dirty="0">
              <a:solidFill>
                <a:schemeClr val="tx1"/>
              </a:solidFill>
              <a:latin typeface="Arial" panose="020B0604020202020204" pitchFamily="34" charset="0"/>
              <a:cs typeface="Arial" panose="020B0604020202020204" pitchFamily="34" charset="0"/>
            </a:rPr>
            <a:t>CCBHC demonstration program </a:t>
          </a:r>
          <a:r>
            <a:rPr lang="en-US" dirty="0">
              <a:solidFill>
                <a:schemeClr val="tx1"/>
              </a:solidFill>
              <a:latin typeface="Arial" panose="020B0604020202020204" pitchFamily="34" charset="0"/>
              <a:cs typeface="Arial" panose="020B0604020202020204" pitchFamily="34" charset="0"/>
            </a:rPr>
            <a:t>in 2024 after a separate application process and receive enhanced Medicaid reimbursement.</a:t>
          </a:r>
        </a:p>
      </dgm:t>
    </dgm:pt>
    <dgm:pt modelId="{C932AE61-C71C-4A07-BEE7-43C30C666C19}" type="parTrans" cxnId="{D1C6AF59-321E-4564-8CA1-7B842B69EF1C}">
      <dgm:prSet/>
      <dgm:spPr/>
      <dgm:t>
        <a:bodyPr/>
        <a:lstStyle/>
        <a:p>
          <a:endParaRPr lang="en-US">
            <a:latin typeface="Arial" panose="020B0604020202020204" pitchFamily="34" charset="0"/>
            <a:cs typeface="Arial" panose="020B0604020202020204" pitchFamily="34" charset="0"/>
          </a:endParaRPr>
        </a:p>
      </dgm:t>
    </dgm:pt>
    <dgm:pt modelId="{23F8DB56-A865-43F6-9174-8F94BF1C17F6}" type="sibTrans" cxnId="{D1C6AF59-321E-4564-8CA1-7B842B69EF1C}">
      <dgm:prSet/>
      <dgm:spPr/>
      <dgm:t>
        <a:bodyPr/>
        <a:lstStyle/>
        <a:p>
          <a:endParaRPr lang="en-US">
            <a:latin typeface="Arial" panose="020B0604020202020204" pitchFamily="34" charset="0"/>
            <a:cs typeface="Arial" panose="020B0604020202020204" pitchFamily="34" charset="0"/>
          </a:endParaRPr>
        </a:p>
      </dgm:t>
    </dgm:pt>
    <dgm:pt modelId="{0F8A5103-A979-45FE-BBEC-9F0BB6DB506C}">
      <dgm:prSet phldrT="[Text]"/>
      <dgm:spPr/>
      <dgm:t>
        <a:bodyPr/>
        <a:lstStyle/>
        <a:p>
          <a:r>
            <a:rPr lang="en-US" b="1" dirty="0">
              <a:latin typeface="Arial" panose="020B0604020202020204" pitchFamily="34" charset="0"/>
              <a:cs typeface="Arial" panose="020B0604020202020204" pitchFamily="34" charset="0"/>
            </a:rPr>
            <a:t>Post-Grant</a:t>
          </a:r>
        </a:p>
      </dgm:t>
    </dgm:pt>
    <dgm:pt modelId="{409DF19B-4807-40A2-AC7F-E5D1D6A0DDD9}" type="parTrans" cxnId="{D294CEBD-BDE3-4578-BD6F-1F0CA6050E1C}">
      <dgm:prSet/>
      <dgm:spPr/>
      <dgm:t>
        <a:bodyPr/>
        <a:lstStyle/>
        <a:p>
          <a:endParaRPr lang="en-US">
            <a:latin typeface="Arial" panose="020B0604020202020204" pitchFamily="34" charset="0"/>
            <a:cs typeface="Arial" panose="020B0604020202020204" pitchFamily="34" charset="0"/>
          </a:endParaRPr>
        </a:p>
      </dgm:t>
    </dgm:pt>
    <dgm:pt modelId="{4D54A64E-E8DC-4F29-BCDD-498D9DACDBCB}" type="sibTrans" cxnId="{D294CEBD-BDE3-4578-BD6F-1F0CA6050E1C}">
      <dgm:prSet/>
      <dgm:spPr/>
      <dgm:t>
        <a:bodyPr/>
        <a:lstStyle/>
        <a:p>
          <a:endParaRPr lang="en-US">
            <a:latin typeface="Arial" panose="020B0604020202020204" pitchFamily="34" charset="0"/>
            <a:cs typeface="Arial" panose="020B0604020202020204" pitchFamily="34" charset="0"/>
          </a:endParaRPr>
        </a:p>
      </dgm:t>
    </dgm:pt>
    <dgm:pt modelId="{8FD10909-38E2-47A5-A8FB-9E2B2CF0C5FF}">
      <dgm:prSet phldrT="[Text]"/>
      <dgm:spPr/>
      <dgm:t>
        <a:bodyPr/>
        <a:lstStyle/>
        <a:p>
          <a:pPr>
            <a:spcAft>
              <a:spcPts val="600"/>
            </a:spcAft>
          </a:pPr>
          <a:r>
            <a:rPr lang="en-US" dirty="0">
              <a:solidFill>
                <a:schemeClr val="tx1"/>
              </a:solidFill>
              <a:latin typeface="Arial" panose="020B0604020202020204" pitchFamily="34" charset="0"/>
              <a:cs typeface="Arial" panose="020B0604020202020204" pitchFamily="34" charset="0"/>
            </a:rPr>
            <a:t>Montana anticipates continuing its investment in the </a:t>
          </a:r>
          <a:r>
            <a:rPr lang="en-US" b="1" dirty="0">
              <a:solidFill>
                <a:schemeClr val="tx1"/>
              </a:solidFill>
              <a:latin typeface="Arial" panose="020B0604020202020204" pitchFamily="34" charset="0"/>
              <a:cs typeface="Arial" panose="020B0604020202020204" pitchFamily="34" charset="0"/>
            </a:rPr>
            <a:t>CCBHC program </a:t>
          </a:r>
          <a:r>
            <a:rPr lang="en-US" dirty="0">
              <a:solidFill>
                <a:schemeClr val="tx1"/>
              </a:solidFill>
              <a:latin typeface="Arial" panose="020B0604020202020204" pitchFamily="34" charset="0"/>
              <a:cs typeface="Arial" panose="020B0604020202020204" pitchFamily="34" charset="0"/>
            </a:rPr>
            <a:t>by moving forward after the Planning Grant with a </a:t>
          </a:r>
          <a:r>
            <a:rPr lang="en-US" b="1" dirty="0">
              <a:solidFill>
                <a:schemeClr val="tx1"/>
              </a:solidFill>
              <a:latin typeface="Arial" panose="020B0604020202020204" pitchFamily="34" charset="0"/>
              <a:cs typeface="Arial" panose="020B0604020202020204" pitchFamily="34" charset="0"/>
            </a:rPr>
            <a:t>State Plan Amendment </a:t>
          </a:r>
          <a:r>
            <a:rPr lang="en-US" dirty="0">
              <a:solidFill>
                <a:schemeClr val="tx1"/>
              </a:solidFill>
              <a:latin typeface="Arial" panose="020B0604020202020204" pitchFamily="34" charset="0"/>
              <a:cs typeface="Arial" panose="020B0604020202020204" pitchFamily="34" charset="0"/>
            </a:rPr>
            <a:t>to fully implement the CCBHC program.  </a:t>
          </a:r>
        </a:p>
      </dgm:t>
    </dgm:pt>
    <dgm:pt modelId="{2A178939-AEF9-40E8-8976-CEA22347A0CF}" type="parTrans" cxnId="{B92B7697-5E6C-4538-B81F-6095A47EFA2F}">
      <dgm:prSet/>
      <dgm:spPr/>
      <dgm:t>
        <a:bodyPr/>
        <a:lstStyle/>
        <a:p>
          <a:endParaRPr lang="en-US">
            <a:latin typeface="Arial" panose="020B0604020202020204" pitchFamily="34" charset="0"/>
            <a:cs typeface="Arial" panose="020B0604020202020204" pitchFamily="34" charset="0"/>
          </a:endParaRPr>
        </a:p>
      </dgm:t>
    </dgm:pt>
    <dgm:pt modelId="{FC9461B1-C494-4AB2-9193-11976185DCF8}" type="sibTrans" cxnId="{B92B7697-5E6C-4538-B81F-6095A47EFA2F}">
      <dgm:prSet/>
      <dgm:spPr/>
      <dgm:t>
        <a:bodyPr/>
        <a:lstStyle/>
        <a:p>
          <a:endParaRPr lang="en-US">
            <a:latin typeface="Arial" panose="020B0604020202020204" pitchFamily="34" charset="0"/>
            <a:cs typeface="Arial" panose="020B0604020202020204" pitchFamily="34" charset="0"/>
          </a:endParaRPr>
        </a:p>
      </dgm:t>
    </dgm:pt>
    <dgm:pt modelId="{9A786EB6-3B71-434C-BFDA-D390757DE35A}">
      <dgm:prSet phldrT="[Text]"/>
      <dgm:spPr/>
      <dgm:t>
        <a:bodyPr/>
        <a:lstStyle/>
        <a:p>
          <a:pPr>
            <a:spcAft>
              <a:spcPts val="600"/>
            </a:spcAft>
          </a:pPr>
          <a:r>
            <a:rPr lang="en-US" dirty="0">
              <a:solidFill>
                <a:schemeClr val="tx1"/>
              </a:solidFill>
              <a:latin typeface="Arial" panose="020B0604020202020204" pitchFamily="34" charset="0"/>
              <a:cs typeface="Arial" panose="020B0604020202020204" pitchFamily="34" charset="0"/>
            </a:rPr>
            <a:t>This </a:t>
          </a:r>
          <a:r>
            <a:rPr lang="en-US" b="1" dirty="0">
              <a:solidFill>
                <a:schemeClr val="tx1"/>
              </a:solidFill>
              <a:latin typeface="Arial" panose="020B0604020202020204" pitchFamily="34" charset="0"/>
              <a:cs typeface="Arial" panose="020B0604020202020204" pitchFamily="34" charset="0"/>
            </a:rPr>
            <a:t>Planning Grant </a:t>
          </a:r>
          <a:r>
            <a:rPr lang="en-US" dirty="0">
              <a:solidFill>
                <a:schemeClr val="tx1"/>
              </a:solidFill>
              <a:latin typeface="Arial" panose="020B0604020202020204" pitchFamily="34" charset="0"/>
              <a:cs typeface="Arial" panose="020B0604020202020204" pitchFamily="34" charset="0"/>
            </a:rPr>
            <a:t>and demonstration is different than the CCBHC expansion grants given to individual providers. This provides Montana with funding to rollout a statewide program, as opposed to individual grants to providers to further expand or improve their CCBHC services.</a:t>
          </a:r>
        </a:p>
      </dgm:t>
    </dgm:pt>
    <dgm:pt modelId="{0B470DF5-4D42-45C8-9B89-EE9EC769EA57}" type="parTrans" cxnId="{F6A63322-7F8A-4BB7-8459-7B030F18CCD4}">
      <dgm:prSet/>
      <dgm:spPr/>
      <dgm:t>
        <a:bodyPr/>
        <a:lstStyle/>
        <a:p>
          <a:endParaRPr lang="en-US">
            <a:latin typeface="Arial" panose="020B0604020202020204" pitchFamily="34" charset="0"/>
            <a:cs typeface="Arial" panose="020B0604020202020204" pitchFamily="34" charset="0"/>
          </a:endParaRPr>
        </a:p>
      </dgm:t>
    </dgm:pt>
    <dgm:pt modelId="{29C47CFE-F2F0-48A1-856F-4150A9D84E50}" type="sibTrans" cxnId="{F6A63322-7F8A-4BB7-8459-7B030F18CCD4}">
      <dgm:prSet/>
      <dgm:spPr/>
      <dgm:t>
        <a:bodyPr/>
        <a:lstStyle/>
        <a:p>
          <a:endParaRPr lang="en-US">
            <a:latin typeface="Arial" panose="020B0604020202020204" pitchFamily="34" charset="0"/>
            <a:cs typeface="Arial" panose="020B0604020202020204" pitchFamily="34" charset="0"/>
          </a:endParaRPr>
        </a:p>
      </dgm:t>
    </dgm:pt>
    <dgm:pt modelId="{F3626714-2060-44F1-A63B-FCC3F0DD4381}">
      <dgm:prSet phldrT="[Text]"/>
      <dgm:spPr/>
      <dgm:t>
        <a:bodyPr/>
        <a:lstStyle/>
        <a:p>
          <a:pPr>
            <a:spcAft>
              <a:spcPts val="600"/>
            </a:spcAft>
          </a:pPr>
          <a:r>
            <a:rPr lang="en-US" dirty="0">
              <a:solidFill>
                <a:schemeClr val="tx1"/>
              </a:solidFill>
              <a:latin typeface="Arial" panose="020B0604020202020204" pitchFamily="34" charset="0"/>
              <a:cs typeface="Arial" panose="020B0604020202020204" pitchFamily="34" charset="0"/>
            </a:rPr>
            <a:t>Outside of the </a:t>
          </a:r>
          <a:r>
            <a:rPr lang="en-US" b="1" dirty="0">
              <a:solidFill>
                <a:schemeClr val="tx1"/>
              </a:solidFill>
              <a:latin typeface="Arial" panose="020B0604020202020204" pitchFamily="34" charset="0"/>
              <a:cs typeface="Arial" panose="020B0604020202020204" pitchFamily="34" charset="0"/>
            </a:rPr>
            <a:t>demonstration</a:t>
          </a:r>
          <a:r>
            <a:rPr lang="en-US" dirty="0">
              <a:solidFill>
                <a:schemeClr val="tx1"/>
              </a:solidFill>
              <a:latin typeface="Arial" panose="020B0604020202020204" pitchFamily="34" charset="0"/>
              <a:cs typeface="Arial" panose="020B0604020202020204" pitchFamily="34" charset="0"/>
            </a:rPr>
            <a:t>, states can also pursue implementation of the program through a </a:t>
          </a:r>
          <a:r>
            <a:rPr lang="en-US" b="1" dirty="0">
              <a:solidFill>
                <a:schemeClr val="tx1"/>
              </a:solidFill>
              <a:latin typeface="Arial" panose="020B0604020202020204" pitchFamily="34" charset="0"/>
              <a:cs typeface="Arial" panose="020B0604020202020204" pitchFamily="34" charset="0"/>
            </a:rPr>
            <a:t>Medicaid Waiver</a:t>
          </a:r>
          <a:r>
            <a:rPr lang="en-US" dirty="0">
              <a:solidFill>
                <a:schemeClr val="tx1"/>
              </a:solidFill>
              <a:latin typeface="Arial" panose="020B0604020202020204" pitchFamily="34" charset="0"/>
              <a:cs typeface="Arial" panose="020B0604020202020204" pitchFamily="34" charset="0"/>
            </a:rPr>
            <a:t> or </a:t>
          </a:r>
          <a:r>
            <a:rPr lang="en-US" b="1" dirty="0">
              <a:solidFill>
                <a:schemeClr val="tx1"/>
              </a:solidFill>
              <a:latin typeface="Arial" panose="020B0604020202020204" pitchFamily="34" charset="0"/>
              <a:cs typeface="Arial" panose="020B0604020202020204" pitchFamily="34" charset="0"/>
            </a:rPr>
            <a:t>State Plan Amendment</a:t>
          </a:r>
          <a:r>
            <a:rPr lang="en-US" dirty="0">
              <a:solidFill>
                <a:schemeClr val="tx1"/>
              </a:solidFill>
              <a:latin typeface="Arial" panose="020B0604020202020204" pitchFamily="34" charset="0"/>
              <a:cs typeface="Arial" panose="020B0604020202020204" pitchFamily="34" charset="0"/>
            </a:rPr>
            <a:t>.</a:t>
          </a:r>
        </a:p>
      </dgm:t>
    </dgm:pt>
    <dgm:pt modelId="{E5F0C7AC-3453-4E43-A1B6-63539497BF1E}" type="parTrans" cxnId="{3C9EF571-0381-41A7-A7CC-7ABB25F299D4}">
      <dgm:prSet/>
      <dgm:spPr/>
      <dgm:t>
        <a:bodyPr/>
        <a:lstStyle/>
        <a:p>
          <a:endParaRPr lang="en-US"/>
        </a:p>
      </dgm:t>
    </dgm:pt>
    <dgm:pt modelId="{14251AEA-A8DC-4ED8-B639-649FF8C56C37}" type="sibTrans" cxnId="{3C9EF571-0381-41A7-A7CC-7ABB25F299D4}">
      <dgm:prSet/>
      <dgm:spPr/>
      <dgm:t>
        <a:bodyPr/>
        <a:lstStyle/>
        <a:p>
          <a:endParaRPr lang="en-US"/>
        </a:p>
      </dgm:t>
    </dgm:pt>
    <dgm:pt modelId="{D60D59DA-9BAC-4B10-9CA8-EB09F5B40171}">
      <dgm:prSet phldrT="[Text]"/>
      <dgm:spPr/>
      <dgm:t>
        <a:bodyPr/>
        <a:lstStyle/>
        <a:p>
          <a:pPr>
            <a:spcAft>
              <a:spcPts val="600"/>
            </a:spcAft>
          </a:pPr>
          <a:r>
            <a:rPr lang="en-US" dirty="0">
              <a:solidFill>
                <a:schemeClr val="tx1"/>
              </a:solidFill>
              <a:latin typeface="Arial" panose="020B0604020202020204" pitchFamily="34" charset="0"/>
              <a:cs typeface="Arial" panose="020B0604020202020204" pitchFamily="34" charset="0"/>
            </a:rPr>
            <a:t>The Planning Grant is intended to support states to develop and implement </a:t>
          </a:r>
          <a:r>
            <a:rPr lang="en-US" b="1" dirty="0">
              <a:solidFill>
                <a:schemeClr val="tx1"/>
              </a:solidFill>
              <a:latin typeface="Arial" panose="020B0604020202020204" pitchFamily="34" charset="0"/>
              <a:cs typeface="Arial" panose="020B0604020202020204" pitchFamily="34" charset="0"/>
            </a:rPr>
            <a:t>certification systems </a:t>
          </a:r>
          <a:r>
            <a:rPr lang="en-US" dirty="0">
              <a:solidFill>
                <a:schemeClr val="tx1"/>
              </a:solidFill>
              <a:latin typeface="Arial" panose="020B0604020202020204" pitchFamily="34" charset="0"/>
              <a:cs typeface="Arial" panose="020B0604020202020204" pitchFamily="34" charset="0"/>
            </a:rPr>
            <a:t>for CCBHCs, establish a </a:t>
          </a:r>
          <a:r>
            <a:rPr lang="en-US" b="1" dirty="0">
              <a:solidFill>
                <a:schemeClr val="tx1"/>
              </a:solidFill>
              <a:latin typeface="Arial" panose="020B0604020202020204" pitchFamily="34" charset="0"/>
              <a:cs typeface="Arial" panose="020B0604020202020204" pitchFamily="34" charset="0"/>
            </a:rPr>
            <a:t>prospective payment system </a:t>
          </a:r>
          <a:r>
            <a:rPr lang="en-US" dirty="0">
              <a:solidFill>
                <a:schemeClr val="tx1"/>
              </a:solidFill>
              <a:latin typeface="Arial" panose="020B0604020202020204" pitchFamily="34" charset="0"/>
              <a:cs typeface="Arial" panose="020B0604020202020204" pitchFamily="34" charset="0"/>
            </a:rPr>
            <a:t>(</a:t>
          </a:r>
          <a:r>
            <a:rPr lang="en-US" b="0" dirty="0">
              <a:solidFill>
                <a:schemeClr val="tx1"/>
              </a:solidFill>
              <a:latin typeface="Arial" panose="020B0604020202020204" pitchFamily="34" charset="0"/>
              <a:cs typeface="Arial" panose="020B0604020202020204" pitchFamily="34" charset="0"/>
            </a:rPr>
            <a:t>PPS)</a:t>
          </a:r>
          <a:r>
            <a:rPr lang="en-US" dirty="0">
              <a:solidFill>
                <a:schemeClr val="tx1"/>
              </a:solidFill>
              <a:latin typeface="Arial" panose="020B0604020202020204" pitchFamily="34" charset="0"/>
              <a:cs typeface="Arial" panose="020B0604020202020204" pitchFamily="34" charset="0"/>
            </a:rPr>
            <a:t> for Medicaid reimbursable services, and prepare an </a:t>
          </a:r>
          <a:r>
            <a:rPr lang="en-US" b="1" dirty="0">
              <a:solidFill>
                <a:schemeClr val="tx1"/>
              </a:solidFill>
              <a:latin typeface="Arial" panose="020B0604020202020204" pitchFamily="34" charset="0"/>
              <a:cs typeface="Arial" panose="020B0604020202020204" pitchFamily="34" charset="0"/>
            </a:rPr>
            <a:t>application</a:t>
          </a:r>
          <a:r>
            <a:rPr lang="en-US" dirty="0">
              <a:solidFill>
                <a:schemeClr val="tx1"/>
              </a:solidFill>
              <a:latin typeface="Arial" panose="020B0604020202020204" pitchFamily="34" charset="0"/>
              <a:cs typeface="Arial" panose="020B0604020202020204" pitchFamily="34" charset="0"/>
            </a:rPr>
            <a:t> to participate in a four-year CCBHC Demonstration program.</a:t>
          </a:r>
        </a:p>
      </dgm:t>
    </dgm:pt>
    <dgm:pt modelId="{7C3CF074-8615-4021-B957-EF460D6DD74E}" type="parTrans" cxnId="{6EAE45BF-5685-4105-8B10-980176B7A9CE}">
      <dgm:prSet/>
      <dgm:spPr/>
      <dgm:t>
        <a:bodyPr/>
        <a:lstStyle/>
        <a:p>
          <a:endParaRPr lang="en-US"/>
        </a:p>
      </dgm:t>
    </dgm:pt>
    <dgm:pt modelId="{C6D57B29-A92C-44E9-B195-9C6D473F387C}" type="sibTrans" cxnId="{6EAE45BF-5685-4105-8B10-980176B7A9CE}">
      <dgm:prSet/>
      <dgm:spPr/>
      <dgm:t>
        <a:bodyPr/>
        <a:lstStyle/>
        <a:p>
          <a:endParaRPr lang="en-US"/>
        </a:p>
      </dgm:t>
    </dgm:pt>
    <dgm:pt modelId="{CABBE135-DD70-4F34-85A5-56897E55CD5A}">
      <dgm:prSet phldrT="[Text]"/>
      <dgm:spPr/>
      <dgm:t>
        <a:bodyPr/>
        <a:lstStyle/>
        <a:p>
          <a:pPr>
            <a:spcAft>
              <a:spcPts val="600"/>
            </a:spcAft>
          </a:pPr>
          <a:r>
            <a:rPr lang="en-US" dirty="0">
              <a:solidFill>
                <a:schemeClr val="tx1"/>
              </a:solidFill>
              <a:latin typeface="Arial" panose="020B0604020202020204" pitchFamily="34" charset="0"/>
              <a:cs typeface="Arial" panose="020B0604020202020204" pitchFamily="34" charset="0"/>
            </a:rPr>
            <a:t>The full CCBHC demonstration program provides </a:t>
          </a:r>
          <a:r>
            <a:rPr lang="en-US" b="1" dirty="0">
              <a:solidFill>
                <a:schemeClr val="tx1"/>
              </a:solidFill>
              <a:latin typeface="Arial" panose="020B0604020202020204" pitchFamily="34" charset="0"/>
              <a:cs typeface="Arial" panose="020B0604020202020204" pitchFamily="34" charset="0"/>
            </a:rPr>
            <a:t>reimbursement </a:t>
          </a:r>
          <a:r>
            <a:rPr lang="en-US" dirty="0">
              <a:solidFill>
                <a:schemeClr val="tx1"/>
              </a:solidFill>
              <a:latin typeface="Arial" panose="020B0604020202020204" pitchFamily="34" charset="0"/>
              <a:cs typeface="Arial" panose="020B0604020202020204" pitchFamily="34" charset="0"/>
            </a:rPr>
            <a:t>through Medicaid for the </a:t>
          </a:r>
          <a:r>
            <a:rPr lang="en-US" b="1" dirty="0">
              <a:solidFill>
                <a:schemeClr val="tx1"/>
              </a:solidFill>
              <a:latin typeface="Arial" panose="020B0604020202020204" pitchFamily="34" charset="0"/>
              <a:cs typeface="Arial" panose="020B0604020202020204" pitchFamily="34" charset="0"/>
            </a:rPr>
            <a:t>full cost </a:t>
          </a:r>
          <a:r>
            <a:rPr lang="en-US" dirty="0">
              <a:solidFill>
                <a:schemeClr val="tx1"/>
              </a:solidFill>
              <a:latin typeface="Arial" panose="020B0604020202020204" pitchFamily="34" charset="0"/>
              <a:cs typeface="Arial" panose="020B0604020202020204" pitchFamily="34" charset="0"/>
            </a:rPr>
            <a:t>of services that CCBHCs provide, at </a:t>
          </a:r>
          <a:r>
            <a:rPr lang="en-US" b="1" dirty="0">
              <a:solidFill>
                <a:schemeClr val="tx1"/>
              </a:solidFill>
              <a:latin typeface="Arial" panose="020B0604020202020204" pitchFamily="34" charset="0"/>
              <a:cs typeface="Arial" panose="020B0604020202020204" pitchFamily="34" charset="0"/>
            </a:rPr>
            <a:t>higher, more competitive rates </a:t>
          </a:r>
          <a:r>
            <a:rPr lang="en-US" dirty="0">
              <a:solidFill>
                <a:schemeClr val="tx1"/>
              </a:solidFill>
              <a:latin typeface="Arial" panose="020B0604020202020204" pitchFamily="34" charset="0"/>
              <a:cs typeface="Arial" panose="020B0604020202020204" pitchFamily="34" charset="0"/>
            </a:rPr>
            <a:t>than community mental health centers previously received. </a:t>
          </a:r>
        </a:p>
      </dgm:t>
    </dgm:pt>
    <dgm:pt modelId="{A49DB0CE-1C4F-4C03-A1FD-E421C356DEC1}" type="parTrans" cxnId="{DCEF36F2-E7D6-4FA0-A04C-18FDD053578F}">
      <dgm:prSet/>
      <dgm:spPr/>
      <dgm:t>
        <a:bodyPr/>
        <a:lstStyle/>
        <a:p>
          <a:endParaRPr lang="en-US"/>
        </a:p>
      </dgm:t>
    </dgm:pt>
    <dgm:pt modelId="{0A7494DE-9C1F-4380-9FF0-2CA1B6DD28D8}" type="sibTrans" cxnId="{DCEF36F2-E7D6-4FA0-A04C-18FDD053578F}">
      <dgm:prSet/>
      <dgm:spPr/>
      <dgm:t>
        <a:bodyPr/>
        <a:lstStyle/>
        <a:p>
          <a:endParaRPr lang="en-US"/>
        </a:p>
      </dgm:t>
    </dgm:pt>
    <dgm:pt modelId="{4729F30E-08A4-4E1D-8E32-78CA2B358980}">
      <dgm:prSet phldrT="[Text]"/>
      <dgm:spPr/>
      <dgm:t>
        <a:bodyPr/>
        <a:lstStyle/>
        <a:p>
          <a:pPr>
            <a:spcAft>
              <a:spcPts val="600"/>
            </a:spcAft>
          </a:pPr>
          <a:r>
            <a:rPr lang="en-US" dirty="0">
              <a:solidFill>
                <a:schemeClr val="tx1"/>
              </a:solidFill>
              <a:latin typeface="Arial" panose="020B0604020202020204" pitchFamily="34" charset="0"/>
              <a:cs typeface="Arial" panose="020B0604020202020204" pitchFamily="34" charset="0"/>
            </a:rPr>
            <a:t>A State Plan Amendment allows the state to establish an </a:t>
          </a:r>
          <a:r>
            <a:rPr lang="en-US" b="1" dirty="0">
              <a:solidFill>
                <a:schemeClr val="tx1"/>
              </a:solidFill>
              <a:latin typeface="Arial" panose="020B0604020202020204" pitchFamily="34" charset="0"/>
              <a:cs typeface="Arial" panose="020B0604020202020204" pitchFamily="34" charset="0"/>
            </a:rPr>
            <a:t>independent CCBHC program</a:t>
          </a:r>
          <a:r>
            <a:rPr lang="en-US" dirty="0">
              <a:solidFill>
                <a:schemeClr val="tx1"/>
              </a:solidFill>
              <a:latin typeface="Arial" panose="020B0604020202020204" pitchFamily="34" charset="0"/>
              <a:cs typeface="Arial" panose="020B0604020202020204" pitchFamily="34" charset="0"/>
            </a:rPr>
            <a:t> outside of the demonstration. Through this, Montana is able to include more providers and alter the criteria to what best fits a program in the State of Montana.</a:t>
          </a:r>
        </a:p>
      </dgm:t>
    </dgm:pt>
    <dgm:pt modelId="{43018049-7858-40A6-87F4-E04DCF40FCC7}" type="parTrans" cxnId="{7F149DFB-7F59-412D-93A4-6FFDFD0720A9}">
      <dgm:prSet/>
      <dgm:spPr/>
      <dgm:t>
        <a:bodyPr/>
        <a:lstStyle/>
        <a:p>
          <a:endParaRPr lang="en-US"/>
        </a:p>
      </dgm:t>
    </dgm:pt>
    <dgm:pt modelId="{0D5DCFC3-11AF-4CFF-8859-6E4393C49A1B}" type="sibTrans" cxnId="{7F149DFB-7F59-412D-93A4-6FFDFD0720A9}">
      <dgm:prSet/>
      <dgm:spPr/>
      <dgm:t>
        <a:bodyPr/>
        <a:lstStyle/>
        <a:p>
          <a:endParaRPr lang="en-US"/>
        </a:p>
      </dgm:t>
    </dgm:pt>
    <dgm:pt modelId="{EBA4EA3A-5E1B-4B0A-98B0-1B4981928596}">
      <dgm:prSet phldrT="[Text]"/>
      <dgm:spPr/>
      <dgm:t>
        <a:bodyPr/>
        <a:lstStyle/>
        <a:p>
          <a:pPr>
            <a:spcAft>
              <a:spcPts val="600"/>
            </a:spcAft>
          </a:pPr>
          <a:endParaRPr lang="en-US" dirty="0">
            <a:solidFill>
              <a:schemeClr val="tx1"/>
            </a:solidFill>
            <a:latin typeface="Arial" panose="020B0604020202020204" pitchFamily="34" charset="0"/>
            <a:cs typeface="Arial" panose="020B0604020202020204" pitchFamily="34" charset="0"/>
          </a:endParaRPr>
        </a:p>
      </dgm:t>
    </dgm:pt>
    <dgm:pt modelId="{347F834F-9CA2-40A2-AC75-7FBD7842A1FE}" type="parTrans" cxnId="{7E793B40-3B38-447C-A347-DA96489F43E8}">
      <dgm:prSet/>
      <dgm:spPr/>
      <dgm:t>
        <a:bodyPr/>
        <a:lstStyle/>
        <a:p>
          <a:endParaRPr lang="en-US"/>
        </a:p>
      </dgm:t>
    </dgm:pt>
    <dgm:pt modelId="{ED3FC7C7-30E1-43E3-8D39-636949070CB5}" type="sibTrans" cxnId="{7E793B40-3B38-447C-A347-DA96489F43E8}">
      <dgm:prSet/>
      <dgm:spPr/>
      <dgm:t>
        <a:bodyPr/>
        <a:lstStyle/>
        <a:p>
          <a:endParaRPr lang="en-US"/>
        </a:p>
      </dgm:t>
    </dgm:pt>
    <dgm:pt modelId="{C00FFA01-5061-4220-A260-A5F5B22B0F3B}">
      <dgm:prSet phldrT="[Text]"/>
      <dgm:spPr/>
      <dgm:t>
        <a:bodyPr/>
        <a:lstStyle/>
        <a:p>
          <a:pPr>
            <a:spcAft>
              <a:spcPts val="600"/>
            </a:spcAft>
          </a:pPr>
          <a:r>
            <a:rPr lang="en-US" dirty="0">
              <a:solidFill>
                <a:schemeClr val="tx1"/>
              </a:solidFill>
              <a:latin typeface="Arial" panose="020B0604020202020204" pitchFamily="34" charset="0"/>
              <a:cs typeface="Arial" panose="020B0604020202020204" pitchFamily="34" charset="0"/>
            </a:rPr>
            <a:t>Montana has the ability to include more providers in the demonstration in the future, dependent on meeting criteria and certification.</a:t>
          </a:r>
        </a:p>
      </dgm:t>
    </dgm:pt>
    <dgm:pt modelId="{F0B2F568-4272-4178-AA41-3DEA6C968CF1}" type="parTrans" cxnId="{2E479CAB-0B93-400D-A0AA-5C0429FFF710}">
      <dgm:prSet/>
      <dgm:spPr/>
    </dgm:pt>
    <dgm:pt modelId="{1B3AE31E-BCE5-4777-9095-CC0738D684B9}" type="sibTrans" cxnId="{2E479CAB-0B93-400D-A0AA-5C0429FFF710}">
      <dgm:prSet/>
      <dgm:spPr/>
    </dgm:pt>
    <dgm:pt modelId="{9D7461C2-50AA-4BD5-911E-6E68584C2729}" type="pres">
      <dgm:prSet presAssocID="{40267C30-B76D-47A4-8FC2-8C606EA8F386}" presName="Name0" presStyleCnt="0">
        <dgm:presLayoutVars>
          <dgm:dir/>
          <dgm:animLvl val="lvl"/>
          <dgm:resizeHandles val="exact"/>
        </dgm:presLayoutVars>
      </dgm:prSet>
      <dgm:spPr/>
    </dgm:pt>
    <dgm:pt modelId="{3568B7F6-4064-44BD-B402-B8EF8606B547}" type="pres">
      <dgm:prSet presAssocID="{19AE9FA3-2D61-4B7E-B2C0-9F2275222110}" presName="composite" presStyleCnt="0"/>
      <dgm:spPr/>
    </dgm:pt>
    <dgm:pt modelId="{F44A874F-9802-4325-84AF-D35B72D36E6D}" type="pres">
      <dgm:prSet presAssocID="{19AE9FA3-2D61-4B7E-B2C0-9F2275222110}" presName="parTx" presStyleLbl="node1" presStyleIdx="0" presStyleCnt="3">
        <dgm:presLayoutVars>
          <dgm:chMax val="0"/>
          <dgm:chPref val="0"/>
          <dgm:bulletEnabled val="1"/>
        </dgm:presLayoutVars>
      </dgm:prSet>
      <dgm:spPr/>
    </dgm:pt>
    <dgm:pt modelId="{627D1D37-398A-4F18-8E84-7445C48C03A1}" type="pres">
      <dgm:prSet presAssocID="{19AE9FA3-2D61-4B7E-B2C0-9F2275222110}" presName="desTx" presStyleLbl="revTx" presStyleIdx="0" presStyleCnt="3">
        <dgm:presLayoutVars>
          <dgm:bulletEnabled val="1"/>
        </dgm:presLayoutVars>
      </dgm:prSet>
      <dgm:spPr/>
    </dgm:pt>
    <dgm:pt modelId="{77528CC1-24FE-4473-AADA-4B88A8B19241}" type="pres">
      <dgm:prSet presAssocID="{B77CDF77-77E8-4D65-AD25-C3193DABF7F0}" presName="space" presStyleCnt="0"/>
      <dgm:spPr/>
    </dgm:pt>
    <dgm:pt modelId="{38A5FFB5-2182-42FB-94C7-3E4BB68940F2}" type="pres">
      <dgm:prSet presAssocID="{B6F0866F-BD14-49B4-8A70-543D26F3C521}" presName="composite" presStyleCnt="0"/>
      <dgm:spPr/>
    </dgm:pt>
    <dgm:pt modelId="{E315D84B-086A-4BA8-B919-23F9B8B75A2B}" type="pres">
      <dgm:prSet presAssocID="{B6F0866F-BD14-49B4-8A70-543D26F3C521}" presName="parTx" presStyleLbl="node1" presStyleIdx="1" presStyleCnt="3">
        <dgm:presLayoutVars>
          <dgm:chMax val="0"/>
          <dgm:chPref val="0"/>
          <dgm:bulletEnabled val="1"/>
        </dgm:presLayoutVars>
      </dgm:prSet>
      <dgm:spPr/>
    </dgm:pt>
    <dgm:pt modelId="{B40E116D-13BF-4E21-9996-4078DE53C46E}" type="pres">
      <dgm:prSet presAssocID="{B6F0866F-BD14-49B4-8A70-543D26F3C521}" presName="desTx" presStyleLbl="revTx" presStyleIdx="1" presStyleCnt="3" custLinFactNeighborX="6859" custLinFactNeighborY="-1061">
        <dgm:presLayoutVars>
          <dgm:bulletEnabled val="1"/>
        </dgm:presLayoutVars>
      </dgm:prSet>
      <dgm:spPr/>
    </dgm:pt>
    <dgm:pt modelId="{9E210C83-F6DC-432A-90BA-0B67349855F0}" type="pres">
      <dgm:prSet presAssocID="{CCD49FE6-8E8E-4174-B1F2-DB1E72A64FE3}" presName="space" presStyleCnt="0"/>
      <dgm:spPr/>
    </dgm:pt>
    <dgm:pt modelId="{46136586-0445-4F05-B01A-A79D3D3D3B4D}" type="pres">
      <dgm:prSet presAssocID="{0F8A5103-A979-45FE-BBEC-9F0BB6DB506C}" presName="composite" presStyleCnt="0"/>
      <dgm:spPr/>
    </dgm:pt>
    <dgm:pt modelId="{5C2520AC-517C-410A-9434-A59F95CC3D51}" type="pres">
      <dgm:prSet presAssocID="{0F8A5103-A979-45FE-BBEC-9F0BB6DB506C}" presName="parTx" presStyleLbl="node1" presStyleIdx="2" presStyleCnt="3">
        <dgm:presLayoutVars>
          <dgm:chMax val="0"/>
          <dgm:chPref val="0"/>
          <dgm:bulletEnabled val="1"/>
        </dgm:presLayoutVars>
      </dgm:prSet>
      <dgm:spPr/>
    </dgm:pt>
    <dgm:pt modelId="{1D52911F-7DDC-4B81-8CB3-BEC6C2B8F0D7}" type="pres">
      <dgm:prSet presAssocID="{0F8A5103-A979-45FE-BBEC-9F0BB6DB506C}" presName="desTx" presStyleLbl="revTx" presStyleIdx="2" presStyleCnt="3">
        <dgm:presLayoutVars>
          <dgm:bulletEnabled val="1"/>
        </dgm:presLayoutVars>
      </dgm:prSet>
      <dgm:spPr/>
    </dgm:pt>
  </dgm:ptLst>
  <dgm:cxnLst>
    <dgm:cxn modelId="{E77BBA0E-C77C-406B-9909-717E93C37534}" srcId="{19AE9FA3-2D61-4B7E-B2C0-9F2275222110}" destId="{76EB1511-08C7-4C52-995F-2E7D41D83382}" srcOrd="0" destOrd="0" parTransId="{B00F8CA9-09A3-44C8-ACF6-B7A3F5BB872B}" sibTransId="{73B75BE3-AD9D-45F0-A56B-ADEEA4FE98BC}"/>
    <dgm:cxn modelId="{AADCAE1B-F216-4038-95F1-D36A1FFDA9E9}" type="presOf" srcId="{0F8A5103-A979-45FE-BBEC-9F0BB6DB506C}" destId="{5C2520AC-517C-410A-9434-A59F95CC3D51}" srcOrd="0" destOrd="0" presId="urn:microsoft.com/office/officeart/2005/8/layout/chevron1"/>
    <dgm:cxn modelId="{F6A63322-7F8A-4BB7-8459-7B030F18CCD4}" srcId="{19AE9FA3-2D61-4B7E-B2C0-9F2275222110}" destId="{9A786EB6-3B71-434C-BFDA-D390757DE35A}" srcOrd="2" destOrd="0" parTransId="{0B470DF5-4D42-45C8-9B89-EE9EC769EA57}" sibTransId="{29C47CFE-F2F0-48A1-856F-4150A9D84E50}"/>
    <dgm:cxn modelId="{8D232F3A-A18E-48ED-B696-48944B380B75}" type="presOf" srcId="{CABBE135-DD70-4F34-85A5-56897E55CD5A}" destId="{B40E116D-13BF-4E21-9996-4078DE53C46E}" srcOrd="0" destOrd="1" presId="urn:microsoft.com/office/officeart/2005/8/layout/chevron1"/>
    <dgm:cxn modelId="{7E793B40-3B38-447C-A347-DA96489F43E8}" srcId="{0F8A5103-A979-45FE-BBEC-9F0BB6DB506C}" destId="{EBA4EA3A-5E1B-4B0A-98B0-1B4981928596}" srcOrd="3" destOrd="0" parTransId="{347F834F-9CA2-40A2-AC75-7FBD7842A1FE}" sibTransId="{ED3FC7C7-30E1-43E3-8D39-636949070CB5}"/>
    <dgm:cxn modelId="{E0C39266-67BB-47F9-8D02-C6CCB2A2A4CA}" type="presOf" srcId="{9A786EB6-3B71-434C-BFDA-D390757DE35A}" destId="{627D1D37-398A-4F18-8E84-7445C48C03A1}" srcOrd="0" destOrd="2" presId="urn:microsoft.com/office/officeart/2005/8/layout/chevron1"/>
    <dgm:cxn modelId="{C0483069-5B8D-49DE-9C0F-1DE1029D22D8}" type="presOf" srcId="{76EB1511-08C7-4C52-995F-2E7D41D83382}" destId="{627D1D37-398A-4F18-8E84-7445C48C03A1}" srcOrd="0" destOrd="0" presId="urn:microsoft.com/office/officeart/2005/8/layout/chevron1"/>
    <dgm:cxn modelId="{4F21CD4E-1EFA-45E1-95B3-1D5B25C5B716}" type="presOf" srcId="{C00FFA01-5061-4220-A260-A5F5B22B0F3B}" destId="{1D52911F-7DDC-4B81-8CB3-BEC6C2B8F0D7}" srcOrd="0" destOrd="2" presId="urn:microsoft.com/office/officeart/2005/8/layout/chevron1"/>
    <dgm:cxn modelId="{3C9EF571-0381-41A7-A7CC-7ABB25F299D4}" srcId="{B6F0866F-BD14-49B4-8A70-543D26F3C521}" destId="{F3626714-2060-44F1-A63B-FCC3F0DD4381}" srcOrd="2" destOrd="0" parTransId="{E5F0C7AC-3453-4E43-A1B6-63539497BF1E}" sibTransId="{14251AEA-A8DC-4ED8-B639-649FF8C56C37}"/>
    <dgm:cxn modelId="{D1C6AF59-321E-4564-8CA1-7B842B69EF1C}" srcId="{B6F0866F-BD14-49B4-8A70-543D26F3C521}" destId="{9A80801F-0A14-4B27-98BB-FFDC323335FD}" srcOrd="0" destOrd="0" parTransId="{C932AE61-C71C-4A07-BEE7-43C30C666C19}" sibTransId="{23F8DB56-A865-43F6-9174-8F94BF1C17F6}"/>
    <dgm:cxn modelId="{B29D057C-741A-46A8-933D-C43A81026DD1}" type="presOf" srcId="{19AE9FA3-2D61-4B7E-B2C0-9F2275222110}" destId="{F44A874F-9802-4325-84AF-D35B72D36E6D}" srcOrd="0" destOrd="0" presId="urn:microsoft.com/office/officeart/2005/8/layout/chevron1"/>
    <dgm:cxn modelId="{47D2467D-0B95-4585-8C41-F9491FBC884E}" type="presOf" srcId="{8FD10909-38E2-47A5-A8FB-9E2B2CF0C5FF}" destId="{1D52911F-7DDC-4B81-8CB3-BEC6C2B8F0D7}" srcOrd="0" destOrd="0" presId="urn:microsoft.com/office/officeart/2005/8/layout/chevron1"/>
    <dgm:cxn modelId="{77896B86-A908-454B-A226-E799559769A1}" type="presOf" srcId="{9A80801F-0A14-4B27-98BB-FFDC323335FD}" destId="{B40E116D-13BF-4E21-9996-4078DE53C46E}" srcOrd="0" destOrd="0" presId="urn:microsoft.com/office/officeart/2005/8/layout/chevron1"/>
    <dgm:cxn modelId="{82CBA98A-14A6-4BC8-9090-298C7618F423}" srcId="{40267C30-B76D-47A4-8FC2-8C606EA8F386}" destId="{19AE9FA3-2D61-4B7E-B2C0-9F2275222110}" srcOrd="0" destOrd="0" parTransId="{82BBD616-309C-4CFE-B55B-48759A8684E0}" sibTransId="{B77CDF77-77E8-4D65-AD25-C3193DABF7F0}"/>
    <dgm:cxn modelId="{A6986991-F639-4E0E-96EF-61191C3570DE}" type="presOf" srcId="{F3626714-2060-44F1-A63B-FCC3F0DD4381}" destId="{B40E116D-13BF-4E21-9996-4078DE53C46E}" srcOrd="0" destOrd="2" presId="urn:microsoft.com/office/officeart/2005/8/layout/chevron1"/>
    <dgm:cxn modelId="{B92B7697-5E6C-4538-B81F-6095A47EFA2F}" srcId="{0F8A5103-A979-45FE-BBEC-9F0BB6DB506C}" destId="{8FD10909-38E2-47A5-A8FB-9E2B2CF0C5FF}" srcOrd="0" destOrd="0" parTransId="{2A178939-AEF9-40E8-8976-CEA22347A0CF}" sibTransId="{FC9461B1-C494-4AB2-9193-11976185DCF8}"/>
    <dgm:cxn modelId="{10C38597-57E4-4EB9-A9B5-E39296734297}" srcId="{40267C30-B76D-47A4-8FC2-8C606EA8F386}" destId="{B6F0866F-BD14-49B4-8A70-543D26F3C521}" srcOrd="1" destOrd="0" parTransId="{E2B0ECF3-6C99-4C75-8A45-5DD12682D2ED}" sibTransId="{CCD49FE6-8E8E-4174-B1F2-DB1E72A64FE3}"/>
    <dgm:cxn modelId="{2E479CAB-0B93-400D-A0AA-5C0429FFF710}" srcId="{0F8A5103-A979-45FE-BBEC-9F0BB6DB506C}" destId="{C00FFA01-5061-4220-A260-A5F5B22B0F3B}" srcOrd="2" destOrd="0" parTransId="{F0B2F568-4272-4178-AA41-3DEA6C968CF1}" sibTransId="{1B3AE31E-BCE5-4777-9095-CC0738D684B9}"/>
    <dgm:cxn modelId="{3105ABBB-0268-46AF-AEFA-24E9099F021E}" type="presOf" srcId="{40267C30-B76D-47A4-8FC2-8C606EA8F386}" destId="{9D7461C2-50AA-4BD5-911E-6E68584C2729}" srcOrd="0" destOrd="0" presId="urn:microsoft.com/office/officeart/2005/8/layout/chevron1"/>
    <dgm:cxn modelId="{D294CEBD-BDE3-4578-BD6F-1F0CA6050E1C}" srcId="{40267C30-B76D-47A4-8FC2-8C606EA8F386}" destId="{0F8A5103-A979-45FE-BBEC-9F0BB6DB506C}" srcOrd="2" destOrd="0" parTransId="{409DF19B-4807-40A2-AC7F-E5D1D6A0DDD9}" sibTransId="{4D54A64E-E8DC-4F29-BCDD-498D9DACDBCB}"/>
    <dgm:cxn modelId="{6EAE45BF-5685-4105-8B10-980176B7A9CE}" srcId="{19AE9FA3-2D61-4B7E-B2C0-9F2275222110}" destId="{D60D59DA-9BAC-4B10-9CA8-EB09F5B40171}" srcOrd="1" destOrd="0" parTransId="{7C3CF074-8615-4021-B957-EF460D6DD74E}" sibTransId="{C6D57B29-A92C-44E9-B195-9C6D473F387C}"/>
    <dgm:cxn modelId="{E14072CC-4EC8-4E81-BA99-03FCF9BAC00C}" type="presOf" srcId="{EBA4EA3A-5E1B-4B0A-98B0-1B4981928596}" destId="{1D52911F-7DDC-4B81-8CB3-BEC6C2B8F0D7}" srcOrd="0" destOrd="3" presId="urn:microsoft.com/office/officeart/2005/8/layout/chevron1"/>
    <dgm:cxn modelId="{A99276DF-9096-4C9D-9D22-B92317BF6A5C}" type="presOf" srcId="{4729F30E-08A4-4E1D-8E32-78CA2B358980}" destId="{1D52911F-7DDC-4B81-8CB3-BEC6C2B8F0D7}" srcOrd="0" destOrd="1" presId="urn:microsoft.com/office/officeart/2005/8/layout/chevron1"/>
    <dgm:cxn modelId="{C9649FE4-8A11-4335-B6A9-ADCE0E0481D1}" type="presOf" srcId="{D60D59DA-9BAC-4B10-9CA8-EB09F5B40171}" destId="{627D1D37-398A-4F18-8E84-7445C48C03A1}" srcOrd="0" destOrd="1" presId="urn:microsoft.com/office/officeart/2005/8/layout/chevron1"/>
    <dgm:cxn modelId="{C107C8EA-C91E-400A-9BBD-18FE73B6D61A}" type="presOf" srcId="{B6F0866F-BD14-49B4-8A70-543D26F3C521}" destId="{E315D84B-086A-4BA8-B919-23F9B8B75A2B}" srcOrd="0" destOrd="0" presId="urn:microsoft.com/office/officeart/2005/8/layout/chevron1"/>
    <dgm:cxn modelId="{DCEF36F2-E7D6-4FA0-A04C-18FDD053578F}" srcId="{B6F0866F-BD14-49B4-8A70-543D26F3C521}" destId="{CABBE135-DD70-4F34-85A5-56897E55CD5A}" srcOrd="1" destOrd="0" parTransId="{A49DB0CE-1C4F-4C03-A1FD-E421C356DEC1}" sibTransId="{0A7494DE-9C1F-4380-9FF0-2CA1B6DD28D8}"/>
    <dgm:cxn modelId="{7F149DFB-7F59-412D-93A4-6FFDFD0720A9}" srcId="{0F8A5103-A979-45FE-BBEC-9F0BB6DB506C}" destId="{4729F30E-08A4-4E1D-8E32-78CA2B358980}" srcOrd="1" destOrd="0" parTransId="{43018049-7858-40A6-87F4-E04DCF40FCC7}" sibTransId="{0D5DCFC3-11AF-4CFF-8859-6E4393C49A1B}"/>
    <dgm:cxn modelId="{AC113838-ADF4-43B5-AC69-551CD97A8A70}" type="presParOf" srcId="{9D7461C2-50AA-4BD5-911E-6E68584C2729}" destId="{3568B7F6-4064-44BD-B402-B8EF8606B547}" srcOrd="0" destOrd="0" presId="urn:microsoft.com/office/officeart/2005/8/layout/chevron1"/>
    <dgm:cxn modelId="{B872E563-7243-4BB9-BD00-7C65516D6329}" type="presParOf" srcId="{3568B7F6-4064-44BD-B402-B8EF8606B547}" destId="{F44A874F-9802-4325-84AF-D35B72D36E6D}" srcOrd="0" destOrd="0" presId="urn:microsoft.com/office/officeart/2005/8/layout/chevron1"/>
    <dgm:cxn modelId="{14552FD4-DE2D-4A66-8065-12261976673F}" type="presParOf" srcId="{3568B7F6-4064-44BD-B402-B8EF8606B547}" destId="{627D1D37-398A-4F18-8E84-7445C48C03A1}" srcOrd="1" destOrd="0" presId="urn:microsoft.com/office/officeart/2005/8/layout/chevron1"/>
    <dgm:cxn modelId="{C56D7A2A-821F-45BC-A492-9EE39F08F2C6}" type="presParOf" srcId="{9D7461C2-50AA-4BD5-911E-6E68584C2729}" destId="{77528CC1-24FE-4473-AADA-4B88A8B19241}" srcOrd="1" destOrd="0" presId="urn:microsoft.com/office/officeart/2005/8/layout/chevron1"/>
    <dgm:cxn modelId="{5458B6A8-F823-4B0F-89D4-F452DED6668D}" type="presParOf" srcId="{9D7461C2-50AA-4BD5-911E-6E68584C2729}" destId="{38A5FFB5-2182-42FB-94C7-3E4BB68940F2}" srcOrd="2" destOrd="0" presId="urn:microsoft.com/office/officeart/2005/8/layout/chevron1"/>
    <dgm:cxn modelId="{9B225D66-E195-4EFF-A610-7BF4B679DB29}" type="presParOf" srcId="{38A5FFB5-2182-42FB-94C7-3E4BB68940F2}" destId="{E315D84B-086A-4BA8-B919-23F9B8B75A2B}" srcOrd="0" destOrd="0" presId="urn:microsoft.com/office/officeart/2005/8/layout/chevron1"/>
    <dgm:cxn modelId="{1879579C-AE5A-478F-801A-6278F4D79A50}" type="presParOf" srcId="{38A5FFB5-2182-42FB-94C7-3E4BB68940F2}" destId="{B40E116D-13BF-4E21-9996-4078DE53C46E}" srcOrd="1" destOrd="0" presId="urn:microsoft.com/office/officeart/2005/8/layout/chevron1"/>
    <dgm:cxn modelId="{0F3BED06-060D-4A72-952D-6E6FEF96AC6B}" type="presParOf" srcId="{9D7461C2-50AA-4BD5-911E-6E68584C2729}" destId="{9E210C83-F6DC-432A-90BA-0B67349855F0}" srcOrd="3" destOrd="0" presId="urn:microsoft.com/office/officeart/2005/8/layout/chevron1"/>
    <dgm:cxn modelId="{F736C139-6378-44BF-B08D-5C97E005FBC9}" type="presParOf" srcId="{9D7461C2-50AA-4BD5-911E-6E68584C2729}" destId="{46136586-0445-4F05-B01A-A79D3D3D3B4D}" srcOrd="4" destOrd="0" presId="urn:microsoft.com/office/officeart/2005/8/layout/chevron1"/>
    <dgm:cxn modelId="{7E5DD077-9791-4834-803D-E952805DFF7F}" type="presParOf" srcId="{46136586-0445-4F05-B01A-A79D3D3D3B4D}" destId="{5C2520AC-517C-410A-9434-A59F95CC3D51}" srcOrd="0" destOrd="0" presId="urn:microsoft.com/office/officeart/2005/8/layout/chevron1"/>
    <dgm:cxn modelId="{BC40A339-3E1C-459A-AFF7-49FC635D994C}" type="presParOf" srcId="{46136586-0445-4F05-B01A-A79D3D3D3B4D}" destId="{1D52911F-7DDC-4B81-8CB3-BEC6C2B8F0D7}"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A874F-9802-4325-84AF-D35B72D36E6D}">
      <dsp:nvSpPr>
        <dsp:cNvPr id="0" name=""/>
        <dsp:cNvSpPr/>
      </dsp:nvSpPr>
      <dsp:spPr>
        <a:xfrm>
          <a:off x="5482" y="87150"/>
          <a:ext cx="3645544" cy="702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Planning Grant</a:t>
          </a:r>
        </a:p>
      </dsp:txBody>
      <dsp:txXfrm>
        <a:off x="356482" y="87150"/>
        <a:ext cx="2943544" cy="702000"/>
      </dsp:txXfrm>
    </dsp:sp>
    <dsp:sp modelId="{627D1D37-398A-4F18-8E84-7445C48C03A1}">
      <dsp:nvSpPr>
        <dsp:cNvPr id="0" name=""/>
        <dsp:cNvSpPr/>
      </dsp:nvSpPr>
      <dsp:spPr>
        <a:xfrm>
          <a:off x="5482" y="876900"/>
          <a:ext cx="2916435" cy="362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ts val="600"/>
            </a:spcAft>
            <a:buChar char="•"/>
          </a:pPr>
          <a:r>
            <a:rPr lang="en-US" sz="1300" kern="1200" dirty="0">
              <a:solidFill>
                <a:schemeClr val="tx1"/>
              </a:solidFill>
              <a:latin typeface="Arial" panose="020B0604020202020204" pitchFamily="34" charset="0"/>
              <a:cs typeface="Arial" panose="020B0604020202020204" pitchFamily="34" charset="0"/>
            </a:rPr>
            <a:t>In March 2023, SAMHSA awarded 15 states with </a:t>
          </a:r>
          <a:r>
            <a:rPr lang="en-US" sz="1300" b="1" kern="1200" dirty="0">
              <a:solidFill>
                <a:schemeClr val="tx1"/>
              </a:solidFill>
              <a:latin typeface="Arial" panose="020B0604020202020204" pitchFamily="34" charset="0"/>
              <a:cs typeface="Arial" panose="020B0604020202020204" pitchFamily="34" charset="0"/>
            </a:rPr>
            <a:t>$1 million, one-year CCBHC planning grants</a:t>
          </a:r>
          <a:r>
            <a:rPr lang="en-US" sz="1300" kern="1200" dirty="0">
              <a:solidFill>
                <a:schemeClr val="tx1"/>
              </a:solidFill>
              <a:latin typeface="Arial" panose="020B0604020202020204" pitchFamily="34" charset="0"/>
              <a:cs typeface="Arial" panose="020B0604020202020204" pitchFamily="34" charset="0"/>
            </a:rPr>
            <a:t>.</a:t>
          </a:r>
        </a:p>
        <a:p>
          <a:pPr marL="114300" lvl="1" indent="-114300" algn="l" defTabSz="577850">
            <a:lnSpc>
              <a:spcPct val="90000"/>
            </a:lnSpc>
            <a:spcBef>
              <a:spcPct val="0"/>
            </a:spcBef>
            <a:spcAft>
              <a:spcPts val="600"/>
            </a:spcAft>
            <a:buChar char="•"/>
          </a:pPr>
          <a:r>
            <a:rPr lang="en-US" sz="1300" kern="1200" dirty="0">
              <a:solidFill>
                <a:schemeClr val="tx1"/>
              </a:solidFill>
              <a:latin typeface="Arial" panose="020B0604020202020204" pitchFamily="34" charset="0"/>
              <a:cs typeface="Arial" panose="020B0604020202020204" pitchFamily="34" charset="0"/>
            </a:rPr>
            <a:t>The Planning Grant is intended to support states to develop and implement </a:t>
          </a:r>
          <a:r>
            <a:rPr lang="en-US" sz="1300" b="1" kern="1200" dirty="0">
              <a:solidFill>
                <a:schemeClr val="tx1"/>
              </a:solidFill>
              <a:latin typeface="Arial" panose="020B0604020202020204" pitchFamily="34" charset="0"/>
              <a:cs typeface="Arial" panose="020B0604020202020204" pitchFamily="34" charset="0"/>
            </a:rPr>
            <a:t>certification systems </a:t>
          </a:r>
          <a:r>
            <a:rPr lang="en-US" sz="1300" kern="1200" dirty="0">
              <a:solidFill>
                <a:schemeClr val="tx1"/>
              </a:solidFill>
              <a:latin typeface="Arial" panose="020B0604020202020204" pitchFamily="34" charset="0"/>
              <a:cs typeface="Arial" panose="020B0604020202020204" pitchFamily="34" charset="0"/>
            </a:rPr>
            <a:t>for CCBHCs, establish a </a:t>
          </a:r>
          <a:r>
            <a:rPr lang="en-US" sz="1300" b="1" kern="1200" dirty="0">
              <a:solidFill>
                <a:schemeClr val="tx1"/>
              </a:solidFill>
              <a:latin typeface="Arial" panose="020B0604020202020204" pitchFamily="34" charset="0"/>
              <a:cs typeface="Arial" panose="020B0604020202020204" pitchFamily="34" charset="0"/>
            </a:rPr>
            <a:t>prospective payment system </a:t>
          </a:r>
          <a:r>
            <a:rPr lang="en-US" sz="1300" kern="1200" dirty="0">
              <a:solidFill>
                <a:schemeClr val="tx1"/>
              </a:solidFill>
              <a:latin typeface="Arial" panose="020B0604020202020204" pitchFamily="34" charset="0"/>
              <a:cs typeface="Arial" panose="020B0604020202020204" pitchFamily="34" charset="0"/>
            </a:rPr>
            <a:t>(</a:t>
          </a:r>
          <a:r>
            <a:rPr lang="en-US" sz="1300" b="0" kern="1200" dirty="0">
              <a:solidFill>
                <a:schemeClr val="tx1"/>
              </a:solidFill>
              <a:latin typeface="Arial" panose="020B0604020202020204" pitchFamily="34" charset="0"/>
              <a:cs typeface="Arial" panose="020B0604020202020204" pitchFamily="34" charset="0"/>
            </a:rPr>
            <a:t>PPS)</a:t>
          </a:r>
          <a:r>
            <a:rPr lang="en-US" sz="1300" kern="1200" dirty="0">
              <a:solidFill>
                <a:schemeClr val="tx1"/>
              </a:solidFill>
              <a:latin typeface="Arial" panose="020B0604020202020204" pitchFamily="34" charset="0"/>
              <a:cs typeface="Arial" panose="020B0604020202020204" pitchFamily="34" charset="0"/>
            </a:rPr>
            <a:t> for Medicaid reimbursable services, and prepare an </a:t>
          </a:r>
          <a:r>
            <a:rPr lang="en-US" sz="1300" b="1" kern="1200" dirty="0">
              <a:solidFill>
                <a:schemeClr val="tx1"/>
              </a:solidFill>
              <a:latin typeface="Arial" panose="020B0604020202020204" pitchFamily="34" charset="0"/>
              <a:cs typeface="Arial" panose="020B0604020202020204" pitchFamily="34" charset="0"/>
            </a:rPr>
            <a:t>application</a:t>
          </a:r>
          <a:r>
            <a:rPr lang="en-US" sz="1300" kern="1200" dirty="0">
              <a:solidFill>
                <a:schemeClr val="tx1"/>
              </a:solidFill>
              <a:latin typeface="Arial" panose="020B0604020202020204" pitchFamily="34" charset="0"/>
              <a:cs typeface="Arial" panose="020B0604020202020204" pitchFamily="34" charset="0"/>
            </a:rPr>
            <a:t> to participate in a four-year CCBHC Demonstration program.</a:t>
          </a:r>
        </a:p>
        <a:p>
          <a:pPr marL="114300" lvl="1" indent="-114300" algn="l" defTabSz="577850">
            <a:lnSpc>
              <a:spcPct val="90000"/>
            </a:lnSpc>
            <a:spcBef>
              <a:spcPct val="0"/>
            </a:spcBef>
            <a:spcAft>
              <a:spcPts val="600"/>
            </a:spcAft>
            <a:buChar char="•"/>
          </a:pPr>
          <a:r>
            <a:rPr lang="en-US" sz="1300" kern="1200" dirty="0">
              <a:solidFill>
                <a:schemeClr val="tx1"/>
              </a:solidFill>
              <a:latin typeface="Arial" panose="020B0604020202020204" pitchFamily="34" charset="0"/>
              <a:cs typeface="Arial" panose="020B0604020202020204" pitchFamily="34" charset="0"/>
            </a:rPr>
            <a:t>This </a:t>
          </a:r>
          <a:r>
            <a:rPr lang="en-US" sz="1300" b="1" kern="1200" dirty="0">
              <a:solidFill>
                <a:schemeClr val="tx1"/>
              </a:solidFill>
              <a:latin typeface="Arial" panose="020B0604020202020204" pitchFamily="34" charset="0"/>
              <a:cs typeface="Arial" panose="020B0604020202020204" pitchFamily="34" charset="0"/>
            </a:rPr>
            <a:t>Planning Grant </a:t>
          </a:r>
          <a:r>
            <a:rPr lang="en-US" sz="1300" kern="1200" dirty="0">
              <a:solidFill>
                <a:schemeClr val="tx1"/>
              </a:solidFill>
              <a:latin typeface="Arial" panose="020B0604020202020204" pitchFamily="34" charset="0"/>
              <a:cs typeface="Arial" panose="020B0604020202020204" pitchFamily="34" charset="0"/>
            </a:rPr>
            <a:t>and demonstration is different than the CCBHC expansion grants given to individual providers. This provides Montana with funding to rollout a statewide program, as opposed to individual grants to providers to further expand or improve their CCBHC services.</a:t>
          </a:r>
        </a:p>
      </dsp:txBody>
      <dsp:txXfrm>
        <a:off x="5482" y="876900"/>
        <a:ext cx="2916435" cy="3627000"/>
      </dsp:txXfrm>
    </dsp:sp>
    <dsp:sp modelId="{E315D84B-086A-4BA8-B919-23F9B8B75A2B}">
      <dsp:nvSpPr>
        <dsp:cNvPr id="0" name=""/>
        <dsp:cNvSpPr/>
      </dsp:nvSpPr>
      <dsp:spPr>
        <a:xfrm>
          <a:off x="3435027" y="87150"/>
          <a:ext cx="3645544" cy="702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Demonstration Period</a:t>
          </a:r>
        </a:p>
      </dsp:txBody>
      <dsp:txXfrm>
        <a:off x="3786027" y="87150"/>
        <a:ext cx="2943544" cy="702000"/>
      </dsp:txXfrm>
    </dsp:sp>
    <dsp:sp modelId="{B40E116D-13BF-4E21-9996-4078DE53C46E}">
      <dsp:nvSpPr>
        <dsp:cNvPr id="0" name=""/>
        <dsp:cNvSpPr/>
      </dsp:nvSpPr>
      <dsp:spPr>
        <a:xfrm>
          <a:off x="3635065" y="838418"/>
          <a:ext cx="2916435" cy="362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ts val="600"/>
            </a:spcAft>
            <a:buChar char="•"/>
          </a:pPr>
          <a:r>
            <a:rPr lang="en-US" sz="1300" b="1" kern="1200" dirty="0">
              <a:solidFill>
                <a:schemeClr val="tx1"/>
              </a:solidFill>
              <a:latin typeface="Arial" panose="020B0604020202020204" pitchFamily="34" charset="0"/>
              <a:cs typeface="Arial" panose="020B0604020202020204" pitchFamily="34" charset="0"/>
            </a:rPr>
            <a:t>10 of the 15 states </a:t>
          </a:r>
          <a:r>
            <a:rPr lang="en-US" sz="1300" kern="1200" dirty="0">
              <a:solidFill>
                <a:schemeClr val="tx1"/>
              </a:solidFill>
              <a:latin typeface="Arial" panose="020B0604020202020204" pitchFamily="34" charset="0"/>
              <a:cs typeface="Arial" panose="020B0604020202020204" pitchFamily="34" charset="0"/>
            </a:rPr>
            <a:t>that received planning grants will be able to join the </a:t>
          </a:r>
          <a:r>
            <a:rPr lang="en-US" sz="1300" b="1" kern="1200" dirty="0">
              <a:solidFill>
                <a:schemeClr val="tx1"/>
              </a:solidFill>
              <a:latin typeface="Arial" panose="020B0604020202020204" pitchFamily="34" charset="0"/>
              <a:cs typeface="Arial" panose="020B0604020202020204" pitchFamily="34" charset="0"/>
            </a:rPr>
            <a:t>CCBHC demonstration program </a:t>
          </a:r>
          <a:r>
            <a:rPr lang="en-US" sz="1300" kern="1200" dirty="0">
              <a:solidFill>
                <a:schemeClr val="tx1"/>
              </a:solidFill>
              <a:latin typeface="Arial" panose="020B0604020202020204" pitchFamily="34" charset="0"/>
              <a:cs typeface="Arial" panose="020B0604020202020204" pitchFamily="34" charset="0"/>
            </a:rPr>
            <a:t>in 2024 after a separate application process and receive enhanced Medicaid reimbursement.</a:t>
          </a:r>
        </a:p>
        <a:p>
          <a:pPr marL="114300" lvl="1" indent="-114300" algn="l" defTabSz="577850">
            <a:lnSpc>
              <a:spcPct val="90000"/>
            </a:lnSpc>
            <a:spcBef>
              <a:spcPct val="0"/>
            </a:spcBef>
            <a:spcAft>
              <a:spcPts val="600"/>
            </a:spcAft>
            <a:buChar char="•"/>
          </a:pPr>
          <a:r>
            <a:rPr lang="en-US" sz="1300" kern="1200" dirty="0">
              <a:solidFill>
                <a:schemeClr val="tx1"/>
              </a:solidFill>
              <a:latin typeface="Arial" panose="020B0604020202020204" pitchFamily="34" charset="0"/>
              <a:cs typeface="Arial" panose="020B0604020202020204" pitchFamily="34" charset="0"/>
            </a:rPr>
            <a:t>The full CCBHC demonstration program provides </a:t>
          </a:r>
          <a:r>
            <a:rPr lang="en-US" sz="1300" b="1" kern="1200" dirty="0">
              <a:solidFill>
                <a:schemeClr val="tx1"/>
              </a:solidFill>
              <a:latin typeface="Arial" panose="020B0604020202020204" pitchFamily="34" charset="0"/>
              <a:cs typeface="Arial" panose="020B0604020202020204" pitchFamily="34" charset="0"/>
            </a:rPr>
            <a:t>reimbursement </a:t>
          </a:r>
          <a:r>
            <a:rPr lang="en-US" sz="1300" kern="1200" dirty="0">
              <a:solidFill>
                <a:schemeClr val="tx1"/>
              </a:solidFill>
              <a:latin typeface="Arial" panose="020B0604020202020204" pitchFamily="34" charset="0"/>
              <a:cs typeface="Arial" panose="020B0604020202020204" pitchFamily="34" charset="0"/>
            </a:rPr>
            <a:t>through Medicaid for the </a:t>
          </a:r>
          <a:r>
            <a:rPr lang="en-US" sz="1300" b="1" kern="1200" dirty="0">
              <a:solidFill>
                <a:schemeClr val="tx1"/>
              </a:solidFill>
              <a:latin typeface="Arial" panose="020B0604020202020204" pitchFamily="34" charset="0"/>
              <a:cs typeface="Arial" panose="020B0604020202020204" pitchFamily="34" charset="0"/>
            </a:rPr>
            <a:t>full cost </a:t>
          </a:r>
          <a:r>
            <a:rPr lang="en-US" sz="1300" kern="1200" dirty="0">
              <a:solidFill>
                <a:schemeClr val="tx1"/>
              </a:solidFill>
              <a:latin typeface="Arial" panose="020B0604020202020204" pitchFamily="34" charset="0"/>
              <a:cs typeface="Arial" panose="020B0604020202020204" pitchFamily="34" charset="0"/>
            </a:rPr>
            <a:t>of services that CCBHCs provide, at </a:t>
          </a:r>
          <a:r>
            <a:rPr lang="en-US" sz="1300" b="1" kern="1200" dirty="0">
              <a:solidFill>
                <a:schemeClr val="tx1"/>
              </a:solidFill>
              <a:latin typeface="Arial" panose="020B0604020202020204" pitchFamily="34" charset="0"/>
              <a:cs typeface="Arial" panose="020B0604020202020204" pitchFamily="34" charset="0"/>
            </a:rPr>
            <a:t>higher, more competitive rates </a:t>
          </a:r>
          <a:r>
            <a:rPr lang="en-US" sz="1300" kern="1200" dirty="0">
              <a:solidFill>
                <a:schemeClr val="tx1"/>
              </a:solidFill>
              <a:latin typeface="Arial" panose="020B0604020202020204" pitchFamily="34" charset="0"/>
              <a:cs typeface="Arial" panose="020B0604020202020204" pitchFamily="34" charset="0"/>
            </a:rPr>
            <a:t>than community mental health centers previously received. </a:t>
          </a:r>
        </a:p>
        <a:p>
          <a:pPr marL="114300" lvl="1" indent="-114300" algn="l" defTabSz="577850">
            <a:lnSpc>
              <a:spcPct val="90000"/>
            </a:lnSpc>
            <a:spcBef>
              <a:spcPct val="0"/>
            </a:spcBef>
            <a:spcAft>
              <a:spcPts val="600"/>
            </a:spcAft>
            <a:buChar char="•"/>
          </a:pPr>
          <a:r>
            <a:rPr lang="en-US" sz="1300" kern="1200" dirty="0">
              <a:solidFill>
                <a:schemeClr val="tx1"/>
              </a:solidFill>
              <a:latin typeface="Arial" panose="020B0604020202020204" pitchFamily="34" charset="0"/>
              <a:cs typeface="Arial" panose="020B0604020202020204" pitchFamily="34" charset="0"/>
            </a:rPr>
            <a:t>Outside of the </a:t>
          </a:r>
          <a:r>
            <a:rPr lang="en-US" sz="1300" b="1" kern="1200" dirty="0">
              <a:solidFill>
                <a:schemeClr val="tx1"/>
              </a:solidFill>
              <a:latin typeface="Arial" panose="020B0604020202020204" pitchFamily="34" charset="0"/>
              <a:cs typeface="Arial" panose="020B0604020202020204" pitchFamily="34" charset="0"/>
            </a:rPr>
            <a:t>demonstration</a:t>
          </a:r>
          <a:r>
            <a:rPr lang="en-US" sz="1300" kern="1200" dirty="0">
              <a:solidFill>
                <a:schemeClr val="tx1"/>
              </a:solidFill>
              <a:latin typeface="Arial" panose="020B0604020202020204" pitchFamily="34" charset="0"/>
              <a:cs typeface="Arial" panose="020B0604020202020204" pitchFamily="34" charset="0"/>
            </a:rPr>
            <a:t>, states can also pursue implementation of the program through a </a:t>
          </a:r>
          <a:r>
            <a:rPr lang="en-US" sz="1300" b="1" kern="1200" dirty="0">
              <a:solidFill>
                <a:schemeClr val="tx1"/>
              </a:solidFill>
              <a:latin typeface="Arial" panose="020B0604020202020204" pitchFamily="34" charset="0"/>
              <a:cs typeface="Arial" panose="020B0604020202020204" pitchFamily="34" charset="0"/>
            </a:rPr>
            <a:t>Medicaid Waiver</a:t>
          </a:r>
          <a:r>
            <a:rPr lang="en-US" sz="1300" kern="1200" dirty="0">
              <a:solidFill>
                <a:schemeClr val="tx1"/>
              </a:solidFill>
              <a:latin typeface="Arial" panose="020B0604020202020204" pitchFamily="34" charset="0"/>
              <a:cs typeface="Arial" panose="020B0604020202020204" pitchFamily="34" charset="0"/>
            </a:rPr>
            <a:t> or </a:t>
          </a:r>
          <a:r>
            <a:rPr lang="en-US" sz="1300" b="1" kern="1200" dirty="0">
              <a:solidFill>
                <a:schemeClr val="tx1"/>
              </a:solidFill>
              <a:latin typeface="Arial" panose="020B0604020202020204" pitchFamily="34" charset="0"/>
              <a:cs typeface="Arial" panose="020B0604020202020204" pitchFamily="34" charset="0"/>
            </a:rPr>
            <a:t>State Plan Amendment</a:t>
          </a:r>
          <a:r>
            <a:rPr lang="en-US" sz="1300" kern="1200" dirty="0">
              <a:solidFill>
                <a:schemeClr val="tx1"/>
              </a:solidFill>
              <a:latin typeface="Arial" panose="020B0604020202020204" pitchFamily="34" charset="0"/>
              <a:cs typeface="Arial" panose="020B0604020202020204" pitchFamily="34" charset="0"/>
            </a:rPr>
            <a:t>.</a:t>
          </a:r>
        </a:p>
      </dsp:txBody>
      <dsp:txXfrm>
        <a:off x="3635065" y="838418"/>
        <a:ext cx="2916435" cy="3627000"/>
      </dsp:txXfrm>
    </dsp:sp>
    <dsp:sp modelId="{5C2520AC-517C-410A-9434-A59F95CC3D51}">
      <dsp:nvSpPr>
        <dsp:cNvPr id="0" name=""/>
        <dsp:cNvSpPr/>
      </dsp:nvSpPr>
      <dsp:spPr>
        <a:xfrm>
          <a:off x="6864572" y="87150"/>
          <a:ext cx="3645544" cy="702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Post-Grant</a:t>
          </a:r>
        </a:p>
      </dsp:txBody>
      <dsp:txXfrm>
        <a:off x="7215572" y="87150"/>
        <a:ext cx="2943544" cy="702000"/>
      </dsp:txXfrm>
    </dsp:sp>
    <dsp:sp modelId="{1D52911F-7DDC-4B81-8CB3-BEC6C2B8F0D7}">
      <dsp:nvSpPr>
        <dsp:cNvPr id="0" name=""/>
        <dsp:cNvSpPr/>
      </dsp:nvSpPr>
      <dsp:spPr>
        <a:xfrm>
          <a:off x="6864572" y="876900"/>
          <a:ext cx="2916435" cy="362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ts val="600"/>
            </a:spcAft>
            <a:buChar char="•"/>
          </a:pPr>
          <a:r>
            <a:rPr lang="en-US" sz="1300" kern="1200" dirty="0">
              <a:solidFill>
                <a:schemeClr val="tx1"/>
              </a:solidFill>
              <a:latin typeface="Arial" panose="020B0604020202020204" pitchFamily="34" charset="0"/>
              <a:cs typeface="Arial" panose="020B0604020202020204" pitchFamily="34" charset="0"/>
            </a:rPr>
            <a:t>Montana anticipates continuing its investment in the </a:t>
          </a:r>
          <a:r>
            <a:rPr lang="en-US" sz="1300" b="1" kern="1200" dirty="0">
              <a:solidFill>
                <a:schemeClr val="tx1"/>
              </a:solidFill>
              <a:latin typeface="Arial" panose="020B0604020202020204" pitchFamily="34" charset="0"/>
              <a:cs typeface="Arial" panose="020B0604020202020204" pitchFamily="34" charset="0"/>
            </a:rPr>
            <a:t>CCBHC program </a:t>
          </a:r>
          <a:r>
            <a:rPr lang="en-US" sz="1300" kern="1200" dirty="0">
              <a:solidFill>
                <a:schemeClr val="tx1"/>
              </a:solidFill>
              <a:latin typeface="Arial" panose="020B0604020202020204" pitchFamily="34" charset="0"/>
              <a:cs typeface="Arial" panose="020B0604020202020204" pitchFamily="34" charset="0"/>
            </a:rPr>
            <a:t>by moving forward after the Planning Grant with a </a:t>
          </a:r>
          <a:r>
            <a:rPr lang="en-US" sz="1300" b="1" kern="1200" dirty="0">
              <a:solidFill>
                <a:schemeClr val="tx1"/>
              </a:solidFill>
              <a:latin typeface="Arial" panose="020B0604020202020204" pitchFamily="34" charset="0"/>
              <a:cs typeface="Arial" panose="020B0604020202020204" pitchFamily="34" charset="0"/>
            </a:rPr>
            <a:t>State Plan Amendment </a:t>
          </a:r>
          <a:r>
            <a:rPr lang="en-US" sz="1300" kern="1200" dirty="0">
              <a:solidFill>
                <a:schemeClr val="tx1"/>
              </a:solidFill>
              <a:latin typeface="Arial" panose="020B0604020202020204" pitchFamily="34" charset="0"/>
              <a:cs typeface="Arial" panose="020B0604020202020204" pitchFamily="34" charset="0"/>
            </a:rPr>
            <a:t>to fully implement the CCBHC program.  </a:t>
          </a:r>
        </a:p>
        <a:p>
          <a:pPr marL="114300" lvl="1" indent="-114300" algn="l" defTabSz="577850">
            <a:lnSpc>
              <a:spcPct val="90000"/>
            </a:lnSpc>
            <a:spcBef>
              <a:spcPct val="0"/>
            </a:spcBef>
            <a:spcAft>
              <a:spcPts val="600"/>
            </a:spcAft>
            <a:buChar char="•"/>
          </a:pPr>
          <a:r>
            <a:rPr lang="en-US" sz="1300" kern="1200" dirty="0">
              <a:solidFill>
                <a:schemeClr val="tx1"/>
              </a:solidFill>
              <a:latin typeface="Arial" panose="020B0604020202020204" pitchFamily="34" charset="0"/>
              <a:cs typeface="Arial" panose="020B0604020202020204" pitchFamily="34" charset="0"/>
            </a:rPr>
            <a:t>A State Plan Amendment allows the state to establish an </a:t>
          </a:r>
          <a:r>
            <a:rPr lang="en-US" sz="1300" b="1" kern="1200" dirty="0">
              <a:solidFill>
                <a:schemeClr val="tx1"/>
              </a:solidFill>
              <a:latin typeface="Arial" panose="020B0604020202020204" pitchFamily="34" charset="0"/>
              <a:cs typeface="Arial" panose="020B0604020202020204" pitchFamily="34" charset="0"/>
            </a:rPr>
            <a:t>independent CCBHC program</a:t>
          </a:r>
          <a:r>
            <a:rPr lang="en-US" sz="1300" kern="1200" dirty="0">
              <a:solidFill>
                <a:schemeClr val="tx1"/>
              </a:solidFill>
              <a:latin typeface="Arial" panose="020B0604020202020204" pitchFamily="34" charset="0"/>
              <a:cs typeface="Arial" panose="020B0604020202020204" pitchFamily="34" charset="0"/>
            </a:rPr>
            <a:t> outside of the demonstration. Through this, Montana is able to include more providers and alter the criteria to what best fits a program in the State of Montana.</a:t>
          </a:r>
        </a:p>
        <a:p>
          <a:pPr marL="114300" lvl="1" indent="-114300" algn="l" defTabSz="577850">
            <a:lnSpc>
              <a:spcPct val="90000"/>
            </a:lnSpc>
            <a:spcBef>
              <a:spcPct val="0"/>
            </a:spcBef>
            <a:spcAft>
              <a:spcPts val="600"/>
            </a:spcAft>
            <a:buChar char="•"/>
          </a:pPr>
          <a:r>
            <a:rPr lang="en-US" sz="1300" kern="1200" dirty="0">
              <a:solidFill>
                <a:schemeClr val="tx1"/>
              </a:solidFill>
              <a:latin typeface="Arial" panose="020B0604020202020204" pitchFamily="34" charset="0"/>
              <a:cs typeface="Arial" panose="020B0604020202020204" pitchFamily="34" charset="0"/>
            </a:rPr>
            <a:t>Montana has the ability to include more providers in the demonstration in the future, dependent on meeting criteria and certification.</a:t>
          </a:r>
        </a:p>
        <a:p>
          <a:pPr marL="114300" lvl="1" indent="-114300" algn="l" defTabSz="577850">
            <a:lnSpc>
              <a:spcPct val="90000"/>
            </a:lnSpc>
            <a:spcBef>
              <a:spcPct val="0"/>
            </a:spcBef>
            <a:spcAft>
              <a:spcPts val="600"/>
            </a:spcAft>
            <a:buChar char="•"/>
          </a:pPr>
          <a:endParaRPr lang="en-US" sz="1300" kern="1200" dirty="0">
            <a:solidFill>
              <a:schemeClr val="tx1"/>
            </a:solidFill>
            <a:latin typeface="Arial" panose="020B0604020202020204" pitchFamily="34" charset="0"/>
            <a:cs typeface="Arial" panose="020B0604020202020204" pitchFamily="34" charset="0"/>
          </a:endParaRPr>
        </a:p>
      </dsp:txBody>
      <dsp:txXfrm>
        <a:off x="6864572" y="876900"/>
        <a:ext cx="2916435" cy="3627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3468B-A9F1-4F22-B30D-6ED1D169BF4F}"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57512-1B6E-43B1-9EA0-B6C843AD2D79}" type="slidenum">
              <a:rPr lang="en-US" smtClean="0"/>
              <a:t>‹#›</a:t>
            </a:fld>
            <a:endParaRPr lang="en-US"/>
          </a:p>
        </p:txBody>
      </p:sp>
    </p:spTree>
    <p:extLst>
      <p:ext uri="{BB962C8B-B14F-4D97-AF65-F5344CB8AC3E}">
        <p14:creationId xmlns:p14="http://schemas.microsoft.com/office/powerpoint/2010/main" val="48807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ECC68-FE23-4541-9E48-12D9621AC5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95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Planning Grant</a:t>
            </a:r>
          </a:p>
          <a:p>
            <a:pPr marL="628650" lvl="1" indent="-171450">
              <a:buFont typeface="Arial" panose="020B0604020202020204" pitchFamily="34" charset="0"/>
              <a:buChar char="•"/>
            </a:pPr>
            <a:r>
              <a:rPr lang="en-US"/>
              <a:t>In March 2023, SAMHSA awarded 15 states each with $1 million, one-year CCBHC planning grants. The Planning Grant supports states to develop and implement certification systems for CCBHCs, establish a PPS for Medicaid reimbursable services, and prepare an application to participate in a four-year CCBHC Demonstration program. This Planning Grant is different from individual funding grant opportunities available to providers interested in becoming CCBHCs.</a:t>
            </a:r>
          </a:p>
          <a:p>
            <a:pPr marL="171450" indent="-171450">
              <a:buFont typeface="Arial" panose="020B0604020202020204" pitchFamily="34" charset="0"/>
              <a:buChar char="•"/>
            </a:pPr>
            <a:r>
              <a:rPr lang="en-US"/>
              <a:t>Post-Grant</a:t>
            </a:r>
          </a:p>
          <a:p>
            <a:pPr marL="628650" lvl="1" indent="-171450">
              <a:buFont typeface="Arial" panose="020B0604020202020204" pitchFamily="34" charset="0"/>
              <a:buChar char="•"/>
            </a:pPr>
            <a:r>
              <a:rPr lang="en-US"/>
              <a:t>10 of the 15 states that received planning grants will be able to join the CCBHC demonstration program in 2024 after a separate application process and receive enhanced Medicaid reimbursement.</a:t>
            </a:r>
          </a:p>
          <a:p>
            <a:pPr marL="628650" lvl="1" indent="-171450">
              <a:buFont typeface="Arial" panose="020B0604020202020204" pitchFamily="34" charset="0"/>
              <a:buChar char="•"/>
            </a:pPr>
            <a:r>
              <a:rPr lang="en-US"/>
              <a:t>The full CCBHC demonstration program provides reimbursement through Medicaid for the full cost of services that CCBHCs provide, at higher, more competitive rates than community mental health centers previously received. </a:t>
            </a:r>
          </a:p>
          <a:p>
            <a:pPr marL="628650" lvl="1" indent="-171450">
              <a:buFont typeface="Arial" panose="020B0604020202020204" pitchFamily="34" charset="0"/>
              <a:buChar char="•"/>
            </a:pPr>
            <a:r>
              <a:rPr lang="en-US"/>
              <a:t>Outside of the demonstration, states can also pursue implementation of the program through a Medicaid Waiver or State Plan Amendment.</a:t>
            </a:r>
          </a:p>
          <a:p>
            <a:pPr marL="171450" indent="-171450">
              <a:buFont typeface="Arial" panose="020B0604020202020204" pitchFamily="34" charset="0"/>
              <a:buChar char="•"/>
            </a:pPr>
            <a:r>
              <a:rPr lang="en-US"/>
              <a:t>Demonstration Period</a:t>
            </a:r>
          </a:p>
          <a:p>
            <a:pPr marL="628650" lvl="1" indent="-171450">
              <a:buFont typeface="Arial" panose="020B0604020202020204" pitchFamily="34" charset="0"/>
              <a:buChar char="•"/>
            </a:pPr>
            <a:r>
              <a:rPr lang="en-US"/>
              <a:t>Section 223 creates and evaluates a two-year demonstration program for states to certify community behavioral health clinics.</a:t>
            </a:r>
          </a:p>
          <a:p>
            <a:pPr marL="628650" lvl="1" indent="-171450">
              <a:buFont typeface="Arial" panose="020B0604020202020204" pitchFamily="34" charset="0"/>
              <a:buChar char="•"/>
            </a:pPr>
            <a:r>
              <a:rPr lang="en-US"/>
              <a:t>It is important to note that as of this year, states are able to add more CCBHCs into their demonstration moving forward.</a:t>
            </a:r>
          </a:p>
          <a:p>
            <a:pPr marL="628650" lvl="1" indent="-171450">
              <a:buFont typeface="Arial" panose="020B0604020202020204" pitchFamily="34" charset="0"/>
              <a:buChar char="•"/>
            </a:pPr>
            <a:r>
              <a:rPr lang="en-US"/>
              <a:t>Montana will continue its investment in the CCBHC program by moving forward after the Planning Grant with a State Plan Amendment to fully implement the CCBHC program. </a:t>
            </a:r>
          </a:p>
        </p:txBody>
      </p:sp>
      <p:sp>
        <p:nvSpPr>
          <p:cNvPr id="4" name="Slide Number Placeholder 3"/>
          <p:cNvSpPr>
            <a:spLocks noGrp="1"/>
          </p:cNvSpPr>
          <p:nvPr>
            <p:ph type="sldNum" sz="quarter" idx="5"/>
          </p:nvPr>
        </p:nvSpPr>
        <p:spPr/>
        <p:txBody>
          <a:bodyPr/>
          <a:lstStyle/>
          <a:p>
            <a:fld id="{17E2E6DB-D52D-430E-B67B-40881314B0F7}" type="slidenum">
              <a:rPr lang="en-US" smtClean="0"/>
              <a:pPr/>
              <a:t>2</a:t>
            </a:fld>
            <a:endParaRPr lang="en-US"/>
          </a:p>
        </p:txBody>
      </p:sp>
    </p:spTree>
    <p:extLst>
      <p:ext uri="{BB962C8B-B14F-4D97-AF65-F5344CB8AC3E}">
        <p14:creationId xmlns:p14="http://schemas.microsoft.com/office/powerpoint/2010/main" val="212161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timeline following the Planning Grant award that Montana received at the end of March. This 12 month period moves forward to make sure the state and the providers are all prepared for implementation at the end of the grant as the state moves into the demonstration period. </a:t>
            </a:r>
          </a:p>
        </p:txBody>
      </p:sp>
      <p:sp>
        <p:nvSpPr>
          <p:cNvPr id="4" name="Slide Number Placeholder 3"/>
          <p:cNvSpPr>
            <a:spLocks noGrp="1"/>
          </p:cNvSpPr>
          <p:nvPr>
            <p:ph type="sldNum" sz="quarter" idx="5"/>
          </p:nvPr>
        </p:nvSpPr>
        <p:spPr/>
        <p:txBody>
          <a:bodyPr/>
          <a:lstStyle/>
          <a:p>
            <a:fld id="{17E2E6DB-D52D-430E-B67B-40881314B0F7}" type="slidenum">
              <a:rPr lang="en-US" smtClean="0"/>
              <a:pPr/>
              <a:t>4</a:t>
            </a:fld>
            <a:endParaRPr lang="en-US"/>
          </a:p>
        </p:txBody>
      </p:sp>
    </p:spTree>
    <p:extLst>
      <p:ext uri="{BB962C8B-B14F-4D97-AF65-F5344CB8AC3E}">
        <p14:creationId xmlns:p14="http://schemas.microsoft.com/office/powerpoint/2010/main" val="701681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v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DFC457-2076-C541-B34E-C16F08A476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500" r="12500"/>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75CE6BDF-8EB3-764E-949D-C95808B87E76}"/>
              </a:ext>
            </a:extLst>
          </p:cNvPr>
          <p:cNvSpPr/>
          <p:nvPr userDrawn="1"/>
        </p:nvSpPr>
        <p:spPr>
          <a:xfrm rot="5400000">
            <a:off x="-381000" y="381001"/>
            <a:ext cx="6858000" cy="6095999"/>
          </a:xfrm>
          <a:prstGeom prst="rect">
            <a:avLst/>
          </a:prstGeom>
          <a:gradFill>
            <a:gsLst>
              <a:gs pos="0">
                <a:schemeClr val="accent1">
                  <a:lumMod val="5000"/>
                  <a:lumOff val="95000"/>
                  <a:alpha val="0"/>
                </a:schemeClr>
              </a:gs>
              <a:gs pos="57000">
                <a:schemeClr val="bg1">
                  <a:alpha val="8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78EB8D31-8C74-BC4F-8612-F254523C122D}"/>
              </a:ext>
            </a:extLst>
          </p:cNvPr>
          <p:cNvSpPr>
            <a:spLocks noGrp="1"/>
          </p:cNvSpPr>
          <p:nvPr>
            <p:ph type="ctrTitle"/>
          </p:nvPr>
        </p:nvSpPr>
        <p:spPr>
          <a:xfrm>
            <a:off x="604521" y="3307299"/>
            <a:ext cx="6628312" cy="1812921"/>
          </a:xfrm>
        </p:spPr>
        <p:txBody>
          <a:bodyPr anchor="b">
            <a:normAutofit/>
          </a:bodyPr>
          <a:lstStyle>
            <a:lvl1pPr algn="l">
              <a:defRPr sz="5400" b="1">
                <a:solidFill>
                  <a:schemeClr val="tx1"/>
                </a:solidFill>
              </a:defRPr>
            </a:lvl1pPr>
          </a:lstStyle>
          <a:p>
            <a:r>
              <a:rPr lang="en-US"/>
              <a:t>Click to edit Master title style</a:t>
            </a:r>
          </a:p>
        </p:txBody>
      </p:sp>
      <p:sp>
        <p:nvSpPr>
          <p:cNvPr id="19" name="Subtitle 2">
            <a:extLst>
              <a:ext uri="{FF2B5EF4-FFF2-40B4-BE49-F238E27FC236}">
                <a16:creationId xmlns:a16="http://schemas.microsoft.com/office/drawing/2014/main" id="{DCF1DC47-9D41-154E-825E-B6596E2EE2A7}"/>
              </a:ext>
            </a:extLst>
          </p:cNvPr>
          <p:cNvSpPr>
            <a:spLocks noGrp="1"/>
          </p:cNvSpPr>
          <p:nvPr>
            <p:ph type="subTitle" idx="1"/>
          </p:nvPr>
        </p:nvSpPr>
        <p:spPr>
          <a:xfrm>
            <a:off x="604520" y="5133305"/>
            <a:ext cx="6668097"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1" name="Picture 20">
            <a:extLst>
              <a:ext uri="{FF2B5EF4-FFF2-40B4-BE49-F238E27FC236}">
                <a16:creationId xmlns:a16="http://schemas.microsoft.com/office/drawing/2014/main" id="{E332D773-4214-B345-9BC5-309DCA7B98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41680" y="477722"/>
            <a:ext cx="2316510" cy="1812921"/>
          </a:xfrm>
          <a:prstGeom prst="rect">
            <a:avLst/>
          </a:prstGeom>
        </p:spPr>
      </p:pic>
      <p:sp>
        <p:nvSpPr>
          <p:cNvPr id="5" name="Date Placeholder 4">
            <a:extLst>
              <a:ext uri="{FF2B5EF4-FFF2-40B4-BE49-F238E27FC236}">
                <a16:creationId xmlns:a16="http://schemas.microsoft.com/office/drawing/2014/main" id="{A0E7309E-ED8E-4085-B7DA-8835ED64BA87}"/>
              </a:ext>
            </a:extLst>
          </p:cNvPr>
          <p:cNvSpPr>
            <a:spLocks noGrp="1"/>
          </p:cNvSpPr>
          <p:nvPr>
            <p:ph type="dt" sz="half" idx="10"/>
          </p:nvPr>
        </p:nvSpPr>
        <p:spPr/>
        <p:txBody>
          <a:bodyPr/>
          <a:lstStyle/>
          <a:p>
            <a:r>
              <a:rPr lang="en-US"/>
              <a:t>October 30, 2023</a:t>
            </a:r>
          </a:p>
        </p:txBody>
      </p:sp>
      <p:sp>
        <p:nvSpPr>
          <p:cNvPr id="7" name="Footer Placeholder 6">
            <a:extLst>
              <a:ext uri="{FF2B5EF4-FFF2-40B4-BE49-F238E27FC236}">
                <a16:creationId xmlns:a16="http://schemas.microsoft.com/office/drawing/2014/main" id="{91469898-53A9-40BF-840D-2210C2FAC88D}"/>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C0CB70A5-4914-467D-AEEA-0F5C02D5CB77}"/>
              </a:ext>
            </a:extLst>
          </p:cNvPr>
          <p:cNvSpPr>
            <a:spLocks noGrp="1"/>
          </p:cNvSpPr>
          <p:nvPr>
            <p:ph type="sldNum" sz="quarter" idx="12"/>
          </p:nvPr>
        </p:nvSpPr>
        <p:spPr/>
        <p:txBody>
          <a:bodyPr/>
          <a:lstStyle/>
          <a:p>
            <a:fld id="{A5ADF824-5DA6-8947-92A8-11800B62386F}" type="slidenum">
              <a:rPr lang="en-US" smtClean="0"/>
              <a:pPr/>
              <a:t>‹#›</a:t>
            </a:fld>
            <a:endParaRPr lang="en-US"/>
          </a:p>
        </p:txBody>
      </p:sp>
      <p:sp>
        <p:nvSpPr>
          <p:cNvPr id="12" name="TextBox 11">
            <a:extLst>
              <a:ext uri="{FF2B5EF4-FFF2-40B4-BE49-F238E27FC236}">
                <a16:creationId xmlns:a16="http://schemas.microsoft.com/office/drawing/2014/main" id="{415CA6DC-AB62-D84B-DCE7-1C1A6F39E538}"/>
              </a:ext>
            </a:extLst>
          </p:cNvPr>
          <p:cNvSpPr txBox="1"/>
          <p:nvPr userDrawn="1"/>
        </p:nvSpPr>
        <p:spPr>
          <a:xfrm>
            <a:off x="741680" y="6358583"/>
            <a:ext cx="8991600" cy="523220"/>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a:effectLst/>
                <a:latin typeface="Arial" panose="020B0604020202020204" pitchFamily="34" charset="0"/>
                <a:ea typeface="Calibri" panose="020F0502020204030204" pitchFamily="34" charset="0"/>
                <a:cs typeface="Arial" panose="020B0604020202020204" pitchFamily="34" charset="0"/>
              </a:rPr>
              <a:t>This deliverable was prepared by Guidehouse Inc. for the sole use and benefit of, and pursuant to a client relationship exclusively with the Montana Department of Public Health and Human Services (“Client”).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700">
                <a:effectLst/>
                <a:latin typeface="Arial" panose="020B0604020202020204" pitchFamily="34" charset="0"/>
                <a:ea typeface="Calibri" panose="020F0502020204030204" pitchFamily="34" charset="0"/>
                <a:cs typeface="Arial" panose="020B0604020202020204" pitchFamily="34" charset="0"/>
              </a:rPr>
              <a:t>The work presented in this deliverable represents Guidehouse’s professional judgement based on the information available at the time this report was prepared. The information in this deliverable may not be relied upon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700">
                <a:effectLst/>
                <a:latin typeface="Arial" panose="020B0604020202020204" pitchFamily="34" charset="0"/>
                <a:ea typeface="Calibri" panose="020F0502020204030204" pitchFamily="34" charset="0"/>
                <a:cs typeface="Arial" panose="020B0604020202020204" pitchFamily="34" charset="0"/>
              </a:rPr>
              <a:t>by anyone other than Client. Accordingly, Guidehouse disclaims any contractual or other responsibility to others based on their access to or use of the deliverable.</a:t>
            </a:r>
            <a:endParaRPr lang="en-US" sz="700">
              <a:latin typeface="Arial" panose="020B06040202020202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44099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31248FC2-48AF-7243-9B31-13535C49AAEA}"/>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3" name="Content Placeholder 2"/>
          <p:cNvSpPr>
            <a:spLocks noGrp="1"/>
          </p:cNvSpPr>
          <p:nvPr>
            <p:ph sz="half" idx="1"/>
          </p:nvPr>
        </p:nvSpPr>
        <p:spPr>
          <a:xfrm>
            <a:off x="838200" y="1391921"/>
            <a:ext cx="5181600" cy="4785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1921"/>
            <a:ext cx="5181600" cy="4785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October 30, 2023</a:t>
            </a:r>
          </a:p>
        </p:txBody>
      </p:sp>
      <p:sp>
        <p:nvSpPr>
          <p:cNvPr id="7" name="Slide Number Placeholder 6"/>
          <p:cNvSpPr>
            <a:spLocks noGrp="1"/>
          </p:cNvSpPr>
          <p:nvPr>
            <p:ph type="sldNum" sz="quarter" idx="12"/>
          </p:nvPr>
        </p:nvSpPr>
        <p:spPr/>
        <p:txBody>
          <a:bodyPr/>
          <a:lstStyle/>
          <a:p>
            <a:fld id="{A5ADF824-5DA6-8947-92A8-11800B62386F}" type="slidenum">
              <a:rPr lang="en-US" smtClean="0"/>
              <a:t>‹#›</a:t>
            </a:fld>
            <a:endParaRPr lang="en-US"/>
          </a:p>
        </p:txBody>
      </p:sp>
      <p:sp>
        <p:nvSpPr>
          <p:cNvPr id="9" name="Title 1">
            <a:extLst>
              <a:ext uri="{FF2B5EF4-FFF2-40B4-BE49-F238E27FC236}">
                <a16:creationId xmlns:a16="http://schemas.microsoft.com/office/drawing/2014/main" id="{7DC7C50B-4006-6843-A011-6A4B7B1F9C6A}"/>
              </a:ext>
            </a:extLst>
          </p:cNvPr>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pic>
        <p:nvPicPr>
          <p:cNvPr id="2" name="Picture 1">
            <a:extLst>
              <a:ext uri="{FF2B5EF4-FFF2-40B4-BE49-F238E27FC236}">
                <a16:creationId xmlns:a16="http://schemas.microsoft.com/office/drawing/2014/main" id="{6ABAB90C-83ED-524F-4161-409E035649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046" y="6099083"/>
            <a:ext cx="704308" cy="704308"/>
          </a:xfrm>
          <a:prstGeom prst="rect">
            <a:avLst/>
          </a:prstGeom>
        </p:spPr>
      </p:pic>
    </p:spTree>
    <p:extLst>
      <p:ext uri="{BB962C8B-B14F-4D97-AF65-F5344CB8AC3E}">
        <p14:creationId xmlns:p14="http://schemas.microsoft.com/office/powerpoint/2010/main" val="85415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0F06D707-4E04-F74A-A661-10274A282A13}"/>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13" name="Title 1">
            <a:extLst>
              <a:ext uri="{FF2B5EF4-FFF2-40B4-BE49-F238E27FC236}">
                <a16:creationId xmlns:a16="http://schemas.microsoft.com/office/drawing/2014/main" id="{F3FB5722-CCC9-FC43-8968-86E53CC1215B}"/>
              </a:ext>
            </a:extLst>
          </p:cNvPr>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838200" y="1391921"/>
            <a:ext cx="5157787" cy="823912"/>
          </a:xfrm>
        </p:spPr>
        <p:txBody>
          <a:bodyPr anchor="b"/>
          <a:lstStyle>
            <a:lvl1pPr marL="0" indent="0">
              <a:buNone/>
              <a:defRPr sz="2400" b="1">
                <a:solidFill>
                  <a:srgbClr val="0364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21583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1" y="1391921"/>
            <a:ext cx="5183188" cy="823912"/>
          </a:xfrm>
        </p:spPr>
        <p:txBody>
          <a:bodyPr anchor="b"/>
          <a:lstStyle>
            <a:lvl1pPr marL="0" indent="0">
              <a:buNone/>
              <a:defRPr sz="2400" b="1">
                <a:solidFill>
                  <a:srgbClr val="0364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1" y="2215833"/>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October 30, 2023</a:t>
            </a:r>
          </a:p>
        </p:txBody>
      </p:sp>
      <p:sp>
        <p:nvSpPr>
          <p:cNvPr id="9" name="Slide Number Placeholder 8"/>
          <p:cNvSpPr>
            <a:spLocks noGrp="1"/>
          </p:cNvSpPr>
          <p:nvPr>
            <p:ph type="sldNum" sz="quarter" idx="12"/>
          </p:nvPr>
        </p:nvSpPr>
        <p:spPr/>
        <p:txBody>
          <a:bodyPr/>
          <a:lstStyle/>
          <a:p>
            <a:fld id="{A5ADF824-5DA6-8947-92A8-11800B62386F}" type="slidenum">
              <a:rPr lang="en-US" smtClean="0"/>
              <a:t>‹#›</a:t>
            </a:fld>
            <a:endParaRPr lang="en-US"/>
          </a:p>
        </p:txBody>
      </p:sp>
      <p:pic>
        <p:nvPicPr>
          <p:cNvPr id="14" name="Picture 13" descr="Shape&#10;&#10;Description automatically generated with medium confidence">
            <a:extLst>
              <a:ext uri="{FF2B5EF4-FFF2-40B4-BE49-F238E27FC236}">
                <a16:creationId xmlns:a16="http://schemas.microsoft.com/office/drawing/2014/main" id="{73243D90-3B77-2240-82EB-83D77189D42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875497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CC781B0-EABD-104E-803B-5ED5DCBC811E}"/>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2323" t="29252" r="18090" b="8699"/>
          <a:stretch/>
        </p:blipFill>
        <p:spPr>
          <a:xfrm flipH="1">
            <a:off x="0" y="742950"/>
            <a:ext cx="12192000" cy="6115050"/>
          </a:xfrm>
          <a:prstGeom prst="rect">
            <a:avLst/>
          </a:prstGeom>
        </p:spPr>
      </p:pic>
      <p:sp>
        <p:nvSpPr>
          <p:cNvPr id="3" name="Date Placeholder 2"/>
          <p:cNvSpPr>
            <a:spLocks noGrp="1"/>
          </p:cNvSpPr>
          <p:nvPr>
            <p:ph type="dt" sz="half" idx="10"/>
          </p:nvPr>
        </p:nvSpPr>
        <p:spPr/>
        <p:txBody>
          <a:bodyPr/>
          <a:lstStyle/>
          <a:p>
            <a:r>
              <a:rPr lang="en-US"/>
              <a:t>October 30, 2023</a:t>
            </a:r>
          </a:p>
        </p:txBody>
      </p:sp>
      <p:sp>
        <p:nvSpPr>
          <p:cNvPr id="5" name="Slide Number Placeholder 4"/>
          <p:cNvSpPr>
            <a:spLocks noGrp="1"/>
          </p:cNvSpPr>
          <p:nvPr>
            <p:ph type="sldNum" sz="quarter" idx="12"/>
          </p:nvPr>
        </p:nvSpPr>
        <p:spPr/>
        <p:txBody>
          <a:bodyPr/>
          <a:lstStyle/>
          <a:p>
            <a:fld id="{A5ADF824-5DA6-8947-92A8-11800B62386F}" type="slidenum">
              <a:rPr lang="en-US" smtClean="0"/>
              <a:t>‹#›</a:t>
            </a:fld>
            <a:endParaRPr lang="en-US"/>
          </a:p>
        </p:txBody>
      </p:sp>
      <p:sp>
        <p:nvSpPr>
          <p:cNvPr id="6" name="Title 1">
            <a:extLst>
              <a:ext uri="{FF2B5EF4-FFF2-40B4-BE49-F238E27FC236}">
                <a16:creationId xmlns:a16="http://schemas.microsoft.com/office/drawing/2014/main" id="{4CA48CFF-9B2D-D648-977D-CB329A623F5F}"/>
              </a:ext>
            </a:extLst>
          </p:cNvPr>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pic>
        <p:nvPicPr>
          <p:cNvPr id="10" name="Picture 9" descr="Shape&#10;&#10;Description automatically generated with medium confidence">
            <a:extLst>
              <a:ext uri="{FF2B5EF4-FFF2-40B4-BE49-F238E27FC236}">
                <a16:creationId xmlns:a16="http://schemas.microsoft.com/office/drawing/2014/main" id="{4C7F0FC2-02DD-4740-A335-525FDBDC727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Tree>
    <p:extLst>
      <p:ext uri="{BB962C8B-B14F-4D97-AF65-F5344CB8AC3E}">
        <p14:creationId xmlns:p14="http://schemas.microsoft.com/office/powerpoint/2010/main" val="270555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E88193-7416-9F46-947C-8A1333F302E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59" t="-882" r="11640" b="32733"/>
          <a:stretch/>
        </p:blipFill>
        <p:spPr>
          <a:xfrm>
            <a:off x="0" y="1332481"/>
            <a:ext cx="12192000" cy="5525519"/>
          </a:xfrm>
          <a:prstGeom prst="rect">
            <a:avLst/>
          </a:prstGeom>
        </p:spPr>
      </p:pic>
      <p:sp>
        <p:nvSpPr>
          <p:cNvPr id="2" name="Date Placeholder 1"/>
          <p:cNvSpPr>
            <a:spLocks noGrp="1"/>
          </p:cNvSpPr>
          <p:nvPr>
            <p:ph type="dt" sz="half" idx="10"/>
          </p:nvPr>
        </p:nvSpPr>
        <p:spPr/>
        <p:txBody>
          <a:bodyPr/>
          <a:lstStyle/>
          <a:p>
            <a:r>
              <a:rPr lang="en-US"/>
              <a:t>October 30, 2023</a:t>
            </a:r>
          </a:p>
        </p:txBody>
      </p:sp>
      <p:sp>
        <p:nvSpPr>
          <p:cNvPr id="4" name="Slide Number Placeholder 3"/>
          <p:cNvSpPr>
            <a:spLocks noGrp="1"/>
          </p:cNvSpPr>
          <p:nvPr>
            <p:ph type="sldNum" sz="quarter" idx="12"/>
          </p:nvPr>
        </p:nvSpPr>
        <p:spPr/>
        <p:txBody>
          <a:bodyPr/>
          <a:lstStyle/>
          <a:p>
            <a:fld id="{A5ADF824-5DA6-8947-92A8-11800B62386F}"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B81FB016-E2D7-BC4B-BE15-DC2E84CCA6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7" name="Rectangle 6">
            <a:extLst>
              <a:ext uri="{FF2B5EF4-FFF2-40B4-BE49-F238E27FC236}">
                <a16:creationId xmlns:a16="http://schemas.microsoft.com/office/drawing/2014/main" id="{79982BBC-D607-C94D-B8D6-7485BD31ADAD}"/>
              </a:ext>
            </a:extLst>
          </p:cNvPr>
          <p:cNvSpPr/>
          <p:nvPr userDrawn="1"/>
        </p:nvSpPr>
        <p:spPr>
          <a:xfrm>
            <a:off x="3648054" y="6513105"/>
            <a:ext cx="4895892" cy="215444"/>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©2022 Guidehouse Inc. All rights reserved. Proprietary and competition sensitive. For internal use only.</a:t>
            </a:r>
          </a:p>
        </p:txBody>
      </p:sp>
      <p:sp>
        <p:nvSpPr>
          <p:cNvPr id="9" name="Rectangle 8">
            <a:extLst>
              <a:ext uri="{FF2B5EF4-FFF2-40B4-BE49-F238E27FC236}">
                <a16:creationId xmlns:a16="http://schemas.microsoft.com/office/drawing/2014/main" id="{96F8DCAE-E121-8603-49E7-841971160E38}"/>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156411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E4F797-4CB8-1976-08F6-CC96FE61D642}"/>
              </a:ext>
            </a:extLst>
          </p:cNvPr>
          <p:cNvSpPr/>
          <p:nvPr userDrawn="1"/>
        </p:nvSpPr>
        <p:spPr>
          <a:xfrm>
            <a:off x="3413760" y="6533975"/>
            <a:ext cx="4991947" cy="183694"/>
          </a:xfrm>
          <a:prstGeom prst="rect">
            <a:avLst/>
          </a:prstGeom>
          <a:solidFill>
            <a:schemeClr val="bg1"/>
          </a:solid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372232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138" y="328614"/>
            <a:ext cx="5008561" cy="1600200"/>
          </a:xfrm>
        </p:spPr>
        <p:txBody>
          <a:bodyPr anchor="b">
            <a:normAutofit/>
          </a:bodyPr>
          <a:lstStyle>
            <a:lvl1pPr>
              <a:defRPr sz="3400"/>
            </a:lvl1pPr>
          </a:lstStyle>
          <a:p>
            <a:r>
              <a:rPr lang="en-US"/>
              <a:t>Click to edit Master title style</a:t>
            </a:r>
          </a:p>
        </p:txBody>
      </p:sp>
      <p:sp>
        <p:nvSpPr>
          <p:cNvPr id="3" name="Picture Placeholder 2"/>
          <p:cNvSpPr>
            <a:spLocks noGrp="1" noChangeAspect="1"/>
          </p:cNvSpPr>
          <p:nvPr>
            <p:ph type="pic" idx="1"/>
          </p:nvPr>
        </p:nvSpPr>
        <p:spPr>
          <a:xfrm>
            <a:off x="6096000" y="317070"/>
            <a:ext cx="5677397" cy="591502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r>
              <a:rPr lang="en-US"/>
              <a:t>October 30, 2023</a:t>
            </a:r>
          </a:p>
        </p:txBody>
      </p:sp>
      <p:sp>
        <p:nvSpPr>
          <p:cNvPr id="7" name="Slide Number Placeholder 6"/>
          <p:cNvSpPr>
            <a:spLocks noGrp="1"/>
          </p:cNvSpPr>
          <p:nvPr>
            <p:ph type="sldNum" sz="quarter" idx="12"/>
          </p:nvPr>
        </p:nvSpPr>
        <p:spPr/>
        <p:txBody>
          <a:bodyPr/>
          <a:lstStyle/>
          <a:p>
            <a:fld id="{A5ADF824-5DA6-8947-92A8-11800B62386F}" type="slidenum">
              <a:rPr lang="en-US" smtClean="0"/>
              <a:t>‹#›</a:t>
            </a:fld>
            <a:endParaRPr lang="en-US"/>
          </a:p>
        </p:txBody>
      </p:sp>
      <p:sp>
        <p:nvSpPr>
          <p:cNvPr id="11" name="Text Placeholder 10">
            <a:extLst>
              <a:ext uri="{FF2B5EF4-FFF2-40B4-BE49-F238E27FC236}">
                <a16:creationId xmlns:a16="http://schemas.microsoft.com/office/drawing/2014/main" id="{887CA58C-70C2-384B-B366-4C1DE30EFF9D}"/>
              </a:ext>
            </a:extLst>
          </p:cNvPr>
          <p:cNvSpPr>
            <a:spLocks noGrp="1"/>
          </p:cNvSpPr>
          <p:nvPr>
            <p:ph type="body" sz="quarter" idx="13"/>
          </p:nvPr>
        </p:nvSpPr>
        <p:spPr>
          <a:xfrm>
            <a:off x="590551" y="1928814"/>
            <a:ext cx="5010149" cy="4170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E01FD55-C42C-A2FF-962C-851C6B1B390A}"/>
              </a:ext>
            </a:extLst>
          </p:cNvPr>
          <p:cNvSpPr/>
          <p:nvPr userDrawn="1"/>
        </p:nvSpPr>
        <p:spPr>
          <a:xfrm>
            <a:off x="3413760" y="6533975"/>
            <a:ext cx="4991947" cy="183694"/>
          </a:xfrm>
          <a:prstGeom prst="rect">
            <a:avLst/>
          </a:prstGeom>
          <a:solidFill>
            <a:schemeClr val="bg1"/>
          </a:solid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pic>
        <p:nvPicPr>
          <p:cNvPr id="4" name="Picture 3">
            <a:extLst>
              <a:ext uri="{FF2B5EF4-FFF2-40B4-BE49-F238E27FC236}">
                <a16:creationId xmlns:a16="http://schemas.microsoft.com/office/drawing/2014/main" id="{B5AC3AF0-C504-D79B-31D0-2E7A956ED8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5430" y="6099083"/>
            <a:ext cx="905540" cy="704308"/>
          </a:xfrm>
          <a:prstGeom prst="rect">
            <a:avLst/>
          </a:prstGeom>
        </p:spPr>
      </p:pic>
    </p:spTree>
    <p:extLst>
      <p:ext uri="{BB962C8B-B14F-4D97-AF65-F5344CB8AC3E}">
        <p14:creationId xmlns:p14="http://schemas.microsoft.com/office/powerpoint/2010/main" val="2584326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D2BD27F1-8102-C64F-AA91-A4823DDF3CF0}"/>
              </a:ext>
            </a:extLst>
          </p:cNvPr>
          <p:cNvPicPr>
            <a:picLocks noChangeAspect="1"/>
          </p:cNvPicPr>
          <p:nvPr userDrawn="1"/>
        </p:nvPicPr>
        <p:blipFill rotWithShape="1">
          <a:blip r:embed="rId2"/>
          <a:srcRect l="-625" r="25625"/>
          <a:stretch/>
        </p:blipFill>
        <p:spPr>
          <a:xfrm>
            <a:off x="1" y="0"/>
            <a:ext cx="12191999" cy="6858000"/>
          </a:xfrm>
          <a:prstGeom prst="rect">
            <a:avLst/>
          </a:prstGeom>
        </p:spPr>
      </p:pic>
      <p:sp>
        <p:nvSpPr>
          <p:cNvPr id="11" name="Rectangle 10">
            <a:extLst>
              <a:ext uri="{FF2B5EF4-FFF2-40B4-BE49-F238E27FC236}">
                <a16:creationId xmlns:a16="http://schemas.microsoft.com/office/drawing/2014/main" id="{9295FB26-0EDF-C84D-8049-963F84818F83}"/>
              </a:ext>
            </a:extLst>
          </p:cNvPr>
          <p:cNvSpPr/>
          <p:nvPr userDrawn="1"/>
        </p:nvSpPr>
        <p:spPr>
          <a:xfrm>
            <a:off x="2" y="0"/>
            <a:ext cx="5105399" cy="6858000"/>
          </a:xfrm>
          <a:prstGeom prst="rect">
            <a:avLst/>
          </a:prstGeom>
          <a:gradFill flip="none" rotWithShape="1">
            <a:gsLst>
              <a:gs pos="0">
                <a:schemeClr val="bg1">
                  <a:alpha val="0"/>
                </a:schemeClr>
              </a:gs>
              <a:gs pos="5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p:cNvSpPr>
            <a:spLocks noGrp="1"/>
          </p:cNvSpPr>
          <p:nvPr>
            <p:ph type="dt" sz="half" idx="10"/>
          </p:nvPr>
        </p:nvSpPr>
        <p:spPr/>
        <p:txBody>
          <a:bodyPr/>
          <a:lstStyle/>
          <a:p>
            <a:r>
              <a:rPr lang="en-US"/>
              <a:t>October 30, 2023</a:t>
            </a:r>
          </a:p>
        </p:txBody>
      </p:sp>
      <p:sp>
        <p:nvSpPr>
          <p:cNvPr id="5" name="Slide Number Placeholder 4"/>
          <p:cNvSpPr>
            <a:spLocks noGrp="1"/>
          </p:cNvSpPr>
          <p:nvPr>
            <p:ph type="sldNum" sz="quarter" idx="12"/>
          </p:nvPr>
        </p:nvSpPr>
        <p:spPr/>
        <p:txBody>
          <a:bodyPr/>
          <a:lstStyle/>
          <a:p>
            <a:fld id="{A5ADF824-5DA6-8947-92A8-11800B62386F}" type="slidenum">
              <a:rPr lang="en-US" smtClean="0"/>
              <a:t>‹#›</a:t>
            </a:fld>
            <a:endParaRPr lang="en-US"/>
          </a:p>
        </p:txBody>
      </p:sp>
      <p:sp>
        <p:nvSpPr>
          <p:cNvPr id="6" name="Title 1">
            <a:extLst>
              <a:ext uri="{FF2B5EF4-FFF2-40B4-BE49-F238E27FC236}">
                <a16:creationId xmlns:a16="http://schemas.microsoft.com/office/drawing/2014/main" id="{4CA48CFF-9B2D-D648-977D-CB329A623F5F}"/>
              </a:ext>
            </a:extLst>
          </p:cNvPr>
          <p:cNvSpPr>
            <a:spLocks noGrp="1"/>
          </p:cNvSpPr>
          <p:nvPr>
            <p:ph type="title" hasCustomPrompt="1"/>
          </p:nvPr>
        </p:nvSpPr>
        <p:spPr>
          <a:xfrm>
            <a:off x="838200" y="365127"/>
            <a:ext cx="10515600" cy="1026794"/>
          </a:xfrm>
        </p:spPr>
        <p:txBody>
          <a:bodyPr>
            <a:normAutofit/>
          </a:bodyPr>
          <a:lstStyle>
            <a:lvl1pPr>
              <a:defRPr sz="3400">
                <a:solidFill>
                  <a:srgbClr val="03647A"/>
                </a:solidFill>
              </a:defRPr>
            </a:lvl1pPr>
          </a:lstStyle>
          <a:p>
            <a:r>
              <a:rPr lang="en-US"/>
              <a:t>Your Guides</a:t>
            </a:r>
          </a:p>
        </p:txBody>
      </p:sp>
      <p:pic>
        <p:nvPicPr>
          <p:cNvPr id="13" name="Picture 12">
            <a:extLst>
              <a:ext uri="{FF2B5EF4-FFF2-40B4-BE49-F238E27FC236}">
                <a16:creationId xmlns:a16="http://schemas.microsoft.com/office/drawing/2014/main" id="{527E1AF0-9613-B54B-B6A4-5B855FFF4DB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8197" y="6095092"/>
            <a:ext cx="1645063" cy="521208"/>
          </a:xfrm>
          <a:prstGeom prst="rect">
            <a:avLst/>
          </a:prstGeom>
        </p:spPr>
      </p:pic>
      <p:sp>
        <p:nvSpPr>
          <p:cNvPr id="12" name="Rectangle 11">
            <a:extLst>
              <a:ext uri="{FF2B5EF4-FFF2-40B4-BE49-F238E27FC236}">
                <a16:creationId xmlns:a16="http://schemas.microsoft.com/office/drawing/2014/main" id="{0EABC2EE-8B21-09D0-FB95-1B2254A84DA7}"/>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87248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482F4-DBAB-2549-B24D-FF7DADAFCDE8}"/>
              </a:ext>
            </a:extLst>
          </p:cNvPr>
          <p:cNvSpPr txBox="1"/>
          <p:nvPr userDrawn="1"/>
        </p:nvSpPr>
        <p:spPr>
          <a:xfrm>
            <a:off x="1656082" y="711200"/>
            <a:ext cx="184731" cy="300082"/>
          </a:xfrm>
          <a:prstGeom prst="rect">
            <a:avLst/>
          </a:prstGeom>
          <a:noFill/>
        </p:spPr>
        <p:txBody>
          <a:bodyPr wrap="none" rtlCol="0">
            <a:spAutoFit/>
          </a:bodyPr>
          <a:lstStyle/>
          <a:p>
            <a:endParaRPr lang="en-US" sz="1350"/>
          </a:p>
        </p:txBody>
      </p:sp>
      <p:sp>
        <p:nvSpPr>
          <p:cNvPr id="11" name="Slide Number Placeholder 5">
            <a:extLst>
              <a:ext uri="{FF2B5EF4-FFF2-40B4-BE49-F238E27FC236}">
                <a16:creationId xmlns:a16="http://schemas.microsoft.com/office/drawing/2014/main" id="{610DDB9C-EB45-3845-9567-B64F926544D2}"/>
              </a:ext>
            </a:extLst>
          </p:cNvPr>
          <p:cNvSpPr>
            <a:spLocks noGrp="1"/>
          </p:cNvSpPr>
          <p:nvPr>
            <p:ph type="sldNum" sz="quarter" idx="4"/>
          </p:nvPr>
        </p:nvSpPr>
        <p:spPr>
          <a:xfrm>
            <a:off x="9189720" y="6352544"/>
            <a:ext cx="2743200" cy="365125"/>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4D927984-BC65-4C4F-A121-EF1B1C0885D3}"/>
              </a:ext>
            </a:extLst>
          </p:cNvPr>
          <p:cNvPicPr>
            <a:picLocks noChangeAspect="1"/>
          </p:cNvPicPr>
          <p:nvPr userDrawn="1"/>
        </p:nvPicPr>
        <p:blipFill>
          <a:blip r:embed="rId2"/>
          <a:stretch>
            <a:fillRect/>
          </a:stretch>
        </p:blipFill>
        <p:spPr>
          <a:xfrm>
            <a:off x="365565" y="6354768"/>
            <a:ext cx="2572630" cy="365760"/>
          </a:xfrm>
          <a:prstGeom prst="rect">
            <a:avLst/>
          </a:prstGeom>
        </p:spPr>
      </p:pic>
      <p:sp>
        <p:nvSpPr>
          <p:cNvPr id="14" name="Date Placeholder 3">
            <a:extLst>
              <a:ext uri="{FF2B5EF4-FFF2-40B4-BE49-F238E27FC236}">
                <a16:creationId xmlns:a16="http://schemas.microsoft.com/office/drawing/2014/main" id="{0F30E07E-7FB9-7445-BA14-44F3F56435E2}"/>
              </a:ext>
            </a:extLst>
          </p:cNvPr>
          <p:cNvSpPr>
            <a:spLocks noGrp="1"/>
          </p:cNvSpPr>
          <p:nvPr>
            <p:ph type="dt" sz="half" idx="2"/>
          </p:nvPr>
        </p:nvSpPr>
        <p:spPr>
          <a:xfrm>
            <a:off x="8610600" y="6352544"/>
            <a:ext cx="2743200" cy="365125"/>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r>
              <a:rPr lang="en-US"/>
              <a:t>October 30, 2023</a:t>
            </a:r>
          </a:p>
        </p:txBody>
      </p:sp>
      <p:sp>
        <p:nvSpPr>
          <p:cNvPr id="15" name="TextBox 14">
            <a:extLst>
              <a:ext uri="{FF2B5EF4-FFF2-40B4-BE49-F238E27FC236}">
                <a16:creationId xmlns:a16="http://schemas.microsoft.com/office/drawing/2014/main" id="{9A26D55F-3CFF-F14F-BE58-611E91503FE2}"/>
              </a:ext>
            </a:extLst>
          </p:cNvPr>
          <p:cNvSpPr txBox="1"/>
          <p:nvPr userDrawn="1"/>
        </p:nvSpPr>
        <p:spPr>
          <a:xfrm>
            <a:off x="1656082" y="711200"/>
            <a:ext cx="184731" cy="300082"/>
          </a:xfrm>
          <a:prstGeom prst="rect">
            <a:avLst/>
          </a:prstGeom>
          <a:noFill/>
        </p:spPr>
        <p:txBody>
          <a:bodyPr wrap="none" rtlCol="0">
            <a:spAutoFit/>
          </a:bodyPr>
          <a:lstStyle/>
          <a:p>
            <a:endParaRPr lang="en-US" sz="1350"/>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768931" y="447885"/>
            <a:ext cx="10654131" cy="857568"/>
          </a:xfrm>
        </p:spPr>
        <p:txBody>
          <a:bodyPr>
            <a:normAutofit/>
          </a:bodyPr>
          <a:lstStyle>
            <a:lvl1pPr>
              <a:defRPr sz="2325">
                <a:solidFill>
                  <a:schemeClr val="tx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768934" y="1775577"/>
            <a:ext cx="10654135" cy="4334646"/>
          </a:xfrm>
        </p:spPr>
        <p:txBody>
          <a:bodyPr/>
          <a:lstStyle>
            <a:lvl1pPr>
              <a:defRPr sz="1500"/>
            </a:lvl1pPr>
            <a:lvl2pPr marL="514337" indent="-171446">
              <a:buFont typeface="Courier New" panose="02070309020205020404" pitchFamily="49" charset="0"/>
              <a:buChar char="o"/>
              <a:defRPr sz="1350"/>
            </a:lvl2pPr>
            <a:lvl3pPr marL="857228" indent="-171446">
              <a:buFont typeface="System Font Regular"/>
              <a:buChar char="–"/>
              <a:defRPr sz="1200"/>
            </a:lvl3pPr>
            <a:lvl4pPr>
              <a:defRPr sz="1200"/>
            </a:lvl4pPr>
            <a:lvl5pPr marL="1543012" indent="-171446">
              <a:buFont typeface="Courier New" panose="02070309020205020404" pitchFamily="49" charset="0"/>
              <a:buChar char="o"/>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9599F7B-9F65-6244-B52B-FA45546124B7}"/>
              </a:ext>
            </a:extLst>
          </p:cNvPr>
          <p:cNvSpPr>
            <a:spLocks noGrp="1"/>
          </p:cNvSpPr>
          <p:nvPr>
            <p:ph type="body" idx="10" hasCustomPrompt="1"/>
          </p:nvPr>
        </p:nvSpPr>
        <p:spPr>
          <a:xfrm>
            <a:off x="768931" y="1115403"/>
            <a:ext cx="10654131" cy="483839"/>
          </a:xfrm>
        </p:spPr>
        <p:txBody>
          <a:bodyPr anchor="b">
            <a:normAutofit/>
          </a:bodyPr>
          <a:lstStyle>
            <a:lvl1pPr marL="0" indent="0">
              <a:buNone/>
              <a:defRPr sz="1500" b="1">
                <a:solidFill>
                  <a:srgbClr val="03647A"/>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8" name="Rectangle 17">
            <a:extLst>
              <a:ext uri="{FF2B5EF4-FFF2-40B4-BE49-F238E27FC236}">
                <a16:creationId xmlns:a16="http://schemas.microsoft.com/office/drawing/2014/main" id="{E1E014AF-5362-4DFD-806A-E8A9005F20A6}"/>
              </a:ext>
            </a:extLst>
          </p:cNvPr>
          <p:cNvSpPr/>
          <p:nvPr userDrawn="1"/>
        </p:nvSpPr>
        <p:spPr>
          <a:xfrm>
            <a:off x="3413760" y="6533975"/>
            <a:ext cx="4991947" cy="183694"/>
          </a:xfrm>
          <a:prstGeom prst="rect">
            <a:avLst/>
          </a:prstGeom>
          <a:solidFill>
            <a:schemeClr val="bg1"/>
          </a:solid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486938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9DAFBB8-47F6-0E42-A563-2E43D66F0D62}"/>
              </a:ext>
            </a:extLst>
          </p:cNvPr>
          <p:cNvPicPr>
            <a:picLocks noChangeAspect="1"/>
          </p:cNvPicPr>
          <p:nvPr userDrawn="1"/>
        </p:nvPicPr>
        <p:blipFill rotWithShape="1">
          <a:blip r:embed="rId2"/>
          <a:srcRect l="1206" r="34349"/>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700BB1ED-648B-5140-A7CC-3E44B1B922C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309" y="457908"/>
            <a:ext cx="2335859" cy="739631"/>
          </a:xfrm>
          <a:prstGeom prst="rect">
            <a:avLst/>
          </a:prstGeom>
        </p:spPr>
      </p:pic>
      <p:sp>
        <p:nvSpPr>
          <p:cNvPr id="10" name="Slide Number Placeholder 5">
            <a:extLst>
              <a:ext uri="{FF2B5EF4-FFF2-40B4-BE49-F238E27FC236}">
                <a16:creationId xmlns:a16="http://schemas.microsoft.com/office/drawing/2014/main" id="{EE99C05A-E4C8-7D49-A74A-69A7F17B68EE}"/>
              </a:ext>
            </a:extLst>
          </p:cNvPr>
          <p:cNvSpPr>
            <a:spLocks noGrp="1"/>
          </p:cNvSpPr>
          <p:nvPr>
            <p:ph type="sldNum" sz="quarter" idx="4"/>
          </p:nvPr>
        </p:nvSpPr>
        <p:spPr>
          <a:xfrm>
            <a:off x="9189720" y="6352544"/>
            <a:ext cx="2743200" cy="365125"/>
          </a:xfrm>
          <a:prstGeom prst="rect">
            <a:avLst/>
          </a:prstGeom>
        </p:spPr>
        <p:txBody>
          <a:bodyPr vert="horz" lIns="91440" tIns="45720" rIns="91440" bIns="45720" rtlCol="0" anchor="ctr"/>
          <a:lstStyle>
            <a:lvl1pPr algn="r">
              <a:defRPr sz="750">
                <a:solidFill>
                  <a:schemeClr val="bg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11" name="Title 1">
            <a:extLst>
              <a:ext uri="{FF2B5EF4-FFF2-40B4-BE49-F238E27FC236}">
                <a16:creationId xmlns:a16="http://schemas.microsoft.com/office/drawing/2014/main" id="{1C6350CD-EBF0-844D-8C86-F7AD94B073F0}"/>
              </a:ext>
            </a:extLst>
          </p:cNvPr>
          <p:cNvSpPr>
            <a:spLocks noGrp="1"/>
          </p:cNvSpPr>
          <p:nvPr>
            <p:ph type="ctrTitle"/>
          </p:nvPr>
        </p:nvSpPr>
        <p:spPr>
          <a:xfrm>
            <a:off x="702309" y="2210253"/>
            <a:ext cx="7689523" cy="1812921"/>
          </a:xfrm>
        </p:spPr>
        <p:txBody>
          <a:bodyPr anchor="b"/>
          <a:lstStyle>
            <a:lvl1pPr algn="l">
              <a:defRPr sz="45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67B8DE55-7C84-3D4C-A3B8-4FE0F410A0FD}"/>
              </a:ext>
            </a:extLst>
          </p:cNvPr>
          <p:cNvSpPr>
            <a:spLocks noGrp="1"/>
          </p:cNvSpPr>
          <p:nvPr>
            <p:ph type="subTitle" idx="1"/>
          </p:nvPr>
        </p:nvSpPr>
        <p:spPr>
          <a:xfrm>
            <a:off x="702309" y="4294181"/>
            <a:ext cx="6551931" cy="933595"/>
          </a:xfrm>
        </p:spPr>
        <p:txBody>
          <a:bodyPr/>
          <a:lstStyle>
            <a:lvl1pPr marL="0" indent="0" algn="l">
              <a:buNone/>
              <a:defRPr sz="1800" b="1">
                <a:solidFill>
                  <a:schemeClr val="accent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9" name="Date Placeholder 3">
            <a:extLst>
              <a:ext uri="{FF2B5EF4-FFF2-40B4-BE49-F238E27FC236}">
                <a16:creationId xmlns:a16="http://schemas.microsoft.com/office/drawing/2014/main" id="{8A701068-EBEB-3A40-B4D8-2E8DFF787DF3}"/>
              </a:ext>
            </a:extLst>
          </p:cNvPr>
          <p:cNvSpPr>
            <a:spLocks noGrp="1"/>
          </p:cNvSpPr>
          <p:nvPr>
            <p:ph type="dt" sz="half" idx="2"/>
          </p:nvPr>
        </p:nvSpPr>
        <p:spPr>
          <a:xfrm>
            <a:off x="8610600" y="6352544"/>
            <a:ext cx="2743200" cy="365125"/>
          </a:xfrm>
          <a:prstGeom prst="rect">
            <a:avLst/>
          </a:prstGeom>
        </p:spPr>
        <p:txBody>
          <a:bodyPr vert="horz" lIns="91440" tIns="45720" rIns="91440" bIns="45720" rtlCol="0" anchor="ctr"/>
          <a:lstStyle>
            <a:lvl1pPr algn="r">
              <a:defRPr sz="750">
                <a:solidFill>
                  <a:schemeClr val="bg1"/>
                </a:solidFill>
                <a:latin typeface="Arial" panose="020B0604020202020204" pitchFamily="34" charset="0"/>
                <a:cs typeface="Arial" panose="020B0604020202020204" pitchFamily="34" charset="0"/>
              </a:defRPr>
            </a:lvl1pPr>
          </a:lstStyle>
          <a:p>
            <a:r>
              <a:rPr lang="en-US"/>
              <a:t>October 30, 2023</a:t>
            </a:r>
          </a:p>
        </p:txBody>
      </p:sp>
      <p:sp>
        <p:nvSpPr>
          <p:cNvPr id="15" name="Rectangle 14">
            <a:extLst>
              <a:ext uri="{FF2B5EF4-FFF2-40B4-BE49-F238E27FC236}">
                <a16:creationId xmlns:a16="http://schemas.microsoft.com/office/drawing/2014/main" id="{49F4E2C7-67A9-0945-9AB9-575A11F0E815}"/>
              </a:ext>
            </a:extLst>
          </p:cNvPr>
          <p:cNvSpPr/>
          <p:nvPr userDrawn="1"/>
        </p:nvSpPr>
        <p:spPr>
          <a:xfrm>
            <a:off x="3989495" y="6432375"/>
            <a:ext cx="4213012" cy="184666"/>
          </a:xfrm>
          <a:prstGeom prst="rect">
            <a:avLst/>
          </a:prstGeom>
        </p:spPr>
        <p:txBody>
          <a:bodyPr wrap="non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2892123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57195"/>
          <a:stretch/>
        </p:blipFill>
        <p:spPr>
          <a:xfrm>
            <a:off x="0" y="0"/>
            <a:ext cx="12192000" cy="3914078"/>
          </a:xfrm>
          <a:prstGeom prst="rect">
            <a:avLst/>
          </a:prstGeom>
        </p:spPr>
      </p:pic>
      <p:sp>
        <p:nvSpPr>
          <p:cNvPr id="7" name="TextBox 6">
            <a:extLst>
              <a:ext uri="{FF2B5EF4-FFF2-40B4-BE49-F238E27FC236}">
                <a16:creationId xmlns:a16="http://schemas.microsoft.com/office/drawing/2014/main" id="{0B7482F4-DBAB-2549-B24D-FF7DADAFCDE8}"/>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1" name="Slide Number Placeholder 5">
            <a:extLst>
              <a:ext uri="{FF2B5EF4-FFF2-40B4-BE49-F238E27FC236}">
                <a16:creationId xmlns:a16="http://schemas.microsoft.com/office/drawing/2014/main" id="{610DDB9C-EB45-3845-9567-B64F926544D2}"/>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pic>
        <p:nvPicPr>
          <p:cNvPr id="13" name="Picture 12" descr="Icon&#10;&#10;Description automatically generated with medium confidence">
            <a:extLst>
              <a:ext uri="{FF2B5EF4-FFF2-40B4-BE49-F238E27FC236}">
                <a16:creationId xmlns:a16="http://schemas.microsoft.com/office/drawing/2014/main" id="{4D927984-BC65-4C4F-A121-EF1B1C0885D3}"/>
              </a:ext>
            </a:extLst>
          </p:cNvPr>
          <p:cNvPicPr>
            <a:picLocks noChangeAspect="1"/>
          </p:cNvPicPr>
          <p:nvPr userDrawn="1"/>
        </p:nvPicPr>
        <p:blipFill>
          <a:blip r:embed="rId3"/>
          <a:stretch>
            <a:fillRect/>
          </a:stretch>
        </p:blipFill>
        <p:spPr>
          <a:xfrm>
            <a:off x="365565" y="6354768"/>
            <a:ext cx="2138848" cy="298586"/>
          </a:xfrm>
          <a:prstGeom prst="rect">
            <a:avLst/>
          </a:prstGeom>
        </p:spPr>
      </p:pic>
      <p:sp>
        <p:nvSpPr>
          <p:cNvPr id="14" name="Date Placeholder 3">
            <a:extLst>
              <a:ext uri="{FF2B5EF4-FFF2-40B4-BE49-F238E27FC236}">
                <a16:creationId xmlns:a16="http://schemas.microsoft.com/office/drawing/2014/main" id="{0F30E07E-7FB9-7445-BA14-44F3F56435E2}"/>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October 30, 2023</a:t>
            </a:r>
          </a:p>
        </p:txBody>
      </p:sp>
      <p:sp>
        <p:nvSpPr>
          <p:cNvPr id="15" name="TextBox 14">
            <a:extLst>
              <a:ext uri="{FF2B5EF4-FFF2-40B4-BE49-F238E27FC236}">
                <a16:creationId xmlns:a16="http://schemas.microsoft.com/office/drawing/2014/main" id="{9A26D55F-3CFF-F14F-BE58-611E91503FE2}"/>
              </a:ext>
            </a:extLst>
          </p:cNvPr>
          <p:cNvSpPr txBox="1"/>
          <p:nvPr userDrawn="1"/>
        </p:nvSpPr>
        <p:spPr>
          <a:xfrm>
            <a:off x="1656081" y="711200"/>
            <a:ext cx="184731" cy="369332"/>
          </a:xfrm>
          <a:prstGeom prst="rect">
            <a:avLst/>
          </a:prstGeom>
          <a:noFill/>
        </p:spPr>
        <p:txBody>
          <a:bodyPr wrap="none" rtlCol="0">
            <a:spAutoFit/>
          </a:bodyPr>
          <a:lstStyle/>
          <a:p>
            <a:endParaRPr lang="en-US" sz="1800"/>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768931" y="447885"/>
            <a:ext cx="10654130" cy="857568"/>
          </a:xfrm>
        </p:spPr>
        <p:txBody>
          <a:bodyPr>
            <a:normAutofit/>
          </a:bodyPr>
          <a:lstStyle>
            <a:lvl1pPr>
              <a:defRPr sz="3100">
                <a:solidFill>
                  <a:schemeClr val="tx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768932" y="1328313"/>
            <a:ext cx="10654135" cy="4201374"/>
          </a:xfrm>
        </p:spPr>
        <p:txBody>
          <a:bodyPr/>
          <a:lstStyle>
            <a:lvl2pPr marL="685783" indent="-228594">
              <a:buFont typeface="Courier New" panose="02070309020205020404" pitchFamily="49" charset="0"/>
              <a:buChar char="o"/>
              <a:defRPr/>
            </a:lvl2pPr>
            <a:lvl3pPr marL="1142971" indent="-228594">
              <a:buFont typeface="System Font Regular"/>
              <a:buChar char="–"/>
              <a:defRPr/>
            </a:lvl3pPr>
            <a:lvl5pPr marL="2057349" indent="-228594">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25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Picture 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4E5567-EC45-E54D-A1E0-02732A3DB342}"/>
              </a:ext>
            </a:extLst>
          </p:cNvPr>
          <p:cNvSpPr>
            <a:spLocks noGrp="1"/>
          </p:cNvSpPr>
          <p:nvPr>
            <p:ph type="pic" sz="quarter" idx="12"/>
          </p:nvPr>
        </p:nvSpPr>
        <p:spPr>
          <a:xfrm>
            <a:off x="3371851" y="0"/>
            <a:ext cx="8820149" cy="6858000"/>
          </a:xfrm>
        </p:spPr>
        <p:txBody>
          <a:bodyPr/>
          <a:lstStyle/>
          <a:p>
            <a:r>
              <a:rPr lang="en-US"/>
              <a:t>Click icon to add picture</a:t>
            </a:r>
          </a:p>
        </p:txBody>
      </p:sp>
      <p:sp>
        <p:nvSpPr>
          <p:cNvPr id="4" name="Slide Number Placeholder 3">
            <a:extLst>
              <a:ext uri="{FF2B5EF4-FFF2-40B4-BE49-F238E27FC236}">
                <a16:creationId xmlns:a16="http://schemas.microsoft.com/office/drawing/2014/main" id="{1DCE937B-89D7-E943-91C4-55AB9CE3FFA1}"/>
              </a:ext>
            </a:extLst>
          </p:cNvPr>
          <p:cNvSpPr>
            <a:spLocks noGrp="1"/>
          </p:cNvSpPr>
          <p:nvPr>
            <p:ph type="sldNum" sz="quarter" idx="11"/>
          </p:nvPr>
        </p:nvSpPr>
        <p:spPr/>
        <p:txBody>
          <a:bodyPr/>
          <a:lstStyle/>
          <a:p>
            <a:fld id="{A5ADF824-5DA6-8947-92A8-11800B62386F}" type="slidenum">
              <a:rPr lang="en-US" smtClean="0"/>
              <a:pPr/>
              <a:t>‹#›</a:t>
            </a:fld>
            <a:endParaRPr lang="en-US"/>
          </a:p>
        </p:txBody>
      </p:sp>
      <p:sp>
        <p:nvSpPr>
          <p:cNvPr id="10" name="Title 1">
            <a:extLst>
              <a:ext uri="{FF2B5EF4-FFF2-40B4-BE49-F238E27FC236}">
                <a16:creationId xmlns:a16="http://schemas.microsoft.com/office/drawing/2014/main" id="{2188B784-075C-3046-B2DB-EB360FCE94F4}"/>
              </a:ext>
            </a:extLst>
          </p:cNvPr>
          <p:cNvSpPr>
            <a:spLocks noGrp="1"/>
          </p:cNvSpPr>
          <p:nvPr>
            <p:ph type="ctrTitle"/>
          </p:nvPr>
        </p:nvSpPr>
        <p:spPr>
          <a:xfrm>
            <a:off x="604521" y="3307299"/>
            <a:ext cx="6628312" cy="1812921"/>
          </a:xfrm>
        </p:spPr>
        <p:txBody>
          <a:bodyPr anchor="b">
            <a:normAutofit/>
          </a:bodyPr>
          <a:lstStyle>
            <a:lvl1pPr algn="l">
              <a:defRPr sz="5400" b="1">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E59A2F9A-3EFC-8C41-B0F2-1C689775E09A}"/>
              </a:ext>
            </a:extLst>
          </p:cNvPr>
          <p:cNvSpPr>
            <a:spLocks noGrp="1"/>
          </p:cNvSpPr>
          <p:nvPr>
            <p:ph type="subTitle" idx="1"/>
          </p:nvPr>
        </p:nvSpPr>
        <p:spPr>
          <a:xfrm>
            <a:off x="604520" y="5133305"/>
            <a:ext cx="6668097"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118C9A59-C1D1-83CC-9A8F-69C0E15AB7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046" y="6099083"/>
            <a:ext cx="704308" cy="704308"/>
          </a:xfrm>
          <a:prstGeom prst="rect">
            <a:avLst/>
          </a:prstGeom>
        </p:spPr>
      </p:pic>
    </p:spTree>
    <p:extLst>
      <p:ext uri="{BB962C8B-B14F-4D97-AF65-F5344CB8AC3E}">
        <p14:creationId xmlns:p14="http://schemas.microsoft.com/office/powerpoint/2010/main" val="180160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2628_secondary_rev.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October 30, 2023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F3E3-DA14-4EE1-967D-F2D83891F239}" type="slidenum">
              <a:rPr lang="en-US" smtClean="0"/>
              <a:t>‹#›</a:t>
            </a:fld>
            <a:endParaRPr lang="en-US"/>
          </a:p>
        </p:txBody>
      </p:sp>
    </p:spTree>
    <p:extLst>
      <p:ext uri="{BB962C8B-B14F-4D97-AF65-F5344CB8AC3E}">
        <p14:creationId xmlns:p14="http://schemas.microsoft.com/office/powerpoint/2010/main" val="2562246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2599578-277D-5B4A-AA6D-DAD974023B2D}"/>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b="57195"/>
          <a:stretch/>
        </p:blipFill>
        <p:spPr>
          <a:xfrm>
            <a:off x="0" y="0"/>
            <a:ext cx="12192000" cy="3914078"/>
          </a:xfrm>
          <a:prstGeom prst="rect">
            <a:avLst/>
          </a:prstGeom>
        </p:spPr>
      </p:pic>
      <p:sp>
        <p:nvSpPr>
          <p:cNvPr id="7" name="TextBox 6">
            <a:extLst>
              <a:ext uri="{FF2B5EF4-FFF2-40B4-BE49-F238E27FC236}">
                <a16:creationId xmlns:a16="http://schemas.microsoft.com/office/drawing/2014/main" id="{0B7482F4-DBAB-2549-B24D-FF7DADAFCDE8}"/>
              </a:ext>
            </a:extLst>
          </p:cNvPr>
          <p:cNvSpPr txBox="1"/>
          <p:nvPr userDrawn="1"/>
        </p:nvSpPr>
        <p:spPr>
          <a:xfrm>
            <a:off x="1656081" y="711200"/>
            <a:ext cx="184731" cy="369332"/>
          </a:xfrm>
          <a:prstGeom prst="rect">
            <a:avLst/>
          </a:prstGeom>
          <a:noFill/>
        </p:spPr>
        <p:txBody>
          <a:bodyPr wrap="none" rtlCol="0">
            <a:spAutoFit/>
          </a:bodyPr>
          <a:lstStyle/>
          <a:p>
            <a:endParaRPr lang="en-US" sz="1800">
              <a:latin typeface="Arial" panose="020B0604020202020204" pitchFamily="34" charset="0"/>
            </a:endParaRPr>
          </a:p>
        </p:txBody>
      </p:sp>
      <p:sp>
        <p:nvSpPr>
          <p:cNvPr id="11" name="Slide Number Placeholder 5">
            <a:extLst>
              <a:ext uri="{FF2B5EF4-FFF2-40B4-BE49-F238E27FC236}">
                <a16:creationId xmlns:a16="http://schemas.microsoft.com/office/drawing/2014/main" id="{610DDB9C-EB45-3845-9567-B64F926544D2}"/>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14" name="Date Placeholder 3">
            <a:extLst>
              <a:ext uri="{FF2B5EF4-FFF2-40B4-BE49-F238E27FC236}">
                <a16:creationId xmlns:a16="http://schemas.microsoft.com/office/drawing/2014/main" id="{0F30E07E-7FB9-7445-BA14-44F3F56435E2}"/>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034A31EF-8E6F-4724-9FB0-273BA3333C11}" type="datetime4">
              <a:rPr lang="en-US" smtClean="0"/>
              <a:t>October 30, 2023</a:t>
            </a:fld>
            <a:endParaRPr lang="en-US"/>
          </a:p>
        </p:txBody>
      </p:sp>
      <p:sp>
        <p:nvSpPr>
          <p:cNvPr id="15" name="TextBox 14">
            <a:extLst>
              <a:ext uri="{FF2B5EF4-FFF2-40B4-BE49-F238E27FC236}">
                <a16:creationId xmlns:a16="http://schemas.microsoft.com/office/drawing/2014/main" id="{9A26D55F-3CFF-F14F-BE58-611E91503FE2}"/>
              </a:ext>
            </a:extLst>
          </p:cNvPr>
          <p:cNvSpPr txBox="1"/>
          <p:nvPr userDrawn="1"/>
        </p:nvSpPr>
        <p:spPr>
          <a:xfrm>
            <a:off x="1656081" y="711200"/>
            <a:ext cx="184731" cy="369332"/>
          </a:xfrm>
          <a:prstGeom prst="rect">
            <a:avLst/>
          </a:prstGeom>
          <a:noFill/>
        </p:spPr>
        <p:txBody>
          <a:bodyPr wrap="none" rtlCol="0">
            <a:spAutoFit/>
          </a:bodyPr>
          <a:lstStyle/>
          <a:p>
            <a:endParaRPr lang="en-US" sz="1800">
              <a:latin typeface="Arial" panose="020B0604020202020204" pitchFamily="34" charset="0"/>
            </a:endParaRPr>
          </a:p>
        </p:txBody>
      </p:sp>
      <p:sp>
        <p:nvSpPr>
          <p:cNvPr id="16" name="Title 1">
            <a:extLst>
              <a:ext uri="{FF2B5EF4-FFF2-40B4-BE49-F238E27FC236}">
                <a16:creationId xmlns:a16="http://schemas.microsoft.com/office/drawing/2014/main" id="{36BCD15E-F9BE-8043-8E60-E5DD66E9642A}"/>
              </a:ext>
            </a:extLst>
          </p:cNvPr>
          <p:cNvSpPr>
            <a:spLocks noGrp="1"/>
          </p:cNvSpPr>
          <p:nvPr>
            <p:ph type="title"/>
          </p:nvPr>
        </p:nvSpPr>
        <p:spPr>
          <a:xfrm>
            <a:off x="768931" y="447885"/>
            <a:ext cx="10654130" cy="857568"/>
          </a:xfrm>
        </p:spPr>
        <p:txBody>
          <a:bodyPr>
            <a:normAutofit/>
          </a:bodyPr>
          <a:lstStyle>
            <a:lvl1pPr>
              <a:defRPr sz="3400">
                <a:solidFill>
                  <a:schemeClr val="tx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BC339545-67C6-9345-934F-CF9CD928EEB0}"/>
              </a:ext>
            </a:extLst>
          </p:cNvPr>
          <p:cNvSpPr>
            <a:spLocks noGrp="1"/>
          </p:cNvSpPr>
          <p:nvPr>
            <p:ph idx="1"/>
          </p:nvPr>
        </p:nvSpPr>
        <p:spPr>
          <a:xfrm>
            <a:off x="768932" y="1328313"/>
            <a:ext cx="10654135" cy="4201374"/>
          </a:xfrm>
        </p:spPr>
        <p:txBody>
          <a:bodyPr/>
          <a:lstStyle>
            <a:lvl2pPr marL="685783" indent="-228594">
              <a:buFont typeface="Courier New" panose="02070309020205020404" pitchFamily="49" charset="0"/>
              <a:buChar char="o"/>
              <a:defRPr/>
            </a:lvl2pPr>
            <a:lvl3pPr marL="1142971" indent="-228594">
              <a:buFont typeface="System Font Regular"/>
              <a:buChar char="–"/>
              <a:defRPr/>
            </a:lvl3pPr>
            <a:lvl5pPr marL="2057349" indent="-228594">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500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9DAFBB8-47F6-0E42-A563-2E43D66F0D62}"/>
              </a:ext>
            </a:extLst>
          </p:cNvPr>
          <p:cNvPicPr>
            <a:picLocks noChangeAspect="1"/>
          </p:cNvPicPr>
          <p:nvPr userDrawn="1"/>
        </p:nvPicPr>
        <p:blipFill rotWithShape="1">
          <a:blip r:embed="rId2"/>
          <a:srcRect l="1206" r="34349"/>
          <a:stretch/>
        </p:blipFill>
        <p:spPr>
          <a:xfrm>
            <a:off x="0" y="0"/>
            <a:ext cx="12192000" cy="6858000"/>
          </a:xfrm>
          <a:prstGeom prst="rect">
            <a:avLst/>
          </a:prstGeom>
        </p:spPr>
      </p:pic>
      <p:sp>
        <p:nvSpPr>
          <p:cNvPr id="10" name="Slide Number Placeholder 5">
            <a:extLst>
              <a:ext uri="{FF2B5EF4-FFF2-40B4-BE49-F238E27FC236}">
                <a16:creationId xmlns:a16="http://schemas.microsoft.com/office/drawing/2014/main" id="{EE99C05A-E4C8-7D49-A74A-69A7F17B68EE}"/>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
        <p:nvSpPr>
          <p:cNvPr id="11" name="Title 1">
            <a:extLst>
              <a:ext uri="{FF2B5EF4-FFF2-40B4-BE49-F238E27FC236}">
                <a16:creationId xmlns:a16="http://schemas.microsoft.com/office/drawing/2014/main" id="{1C6350CD-EBF0-844D-8C86-F7AD94B073F0}"/>
              </a:ext>
            </a:extLst>
          </p:cNvPr>
          <p:cNvSpPr>
            <a:spLocks noGrp="1"/>
          </p:cNvSpPr>
          <p:nvPr>
            <p:ph type="ctrTitle"/>
          </p:nvPr>
        </p:nvSpPr>
        <p:spPr>
          <a:xfrm>
            <a:off x="702309" y="2210251"/>
            <a:ext cx="7689523" cy="1812921"/>
          </a:xfrm>
        </p:spPr>
        <p:txBody>
          <a:bodyPr anchor="b"/>
          <a:lstStyle>
            <a:lvl1pPr algn="l">
              <a:defRPr sz="6000">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67B8DE55-7C84-3D4C-A3B8-4FE0F410A0FD}"/>
              </a:ext>
            </a:extLst>
          </p:cNvPr>
          <p:cNvSpPr>
            <a:spLocks noGrp="1"/>
          </p:cNvSpPr>
          <p:nvPr>
            <p:ph type="subTitle" idx="1"/>
          </p:nvPr>
        </p:nvSpPr>
        <p:spPr>
          <a:xfrm>
            <a:off x="702309" y="4294179"/>
            <a:ext cx="6551931" cy="933595"/>
          </a:xfrm>
        </p:spPr>
        <p:txBody>
          <a:bodyPr/>
          <a:lstStyle>
            <a:lvl1pPr marL="0" indent="0" algn="l">
              <a:buNone/>
              <a:defRPr sz="24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78653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_v2">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8EB8D31-8C74-BC4F-8612-F254523C122D}"/>
              </a:ext>
            </a:extLst>
          </p:cNvPr>
          <p:cNvSpPr>
            <a:spLocks noGrp="1"/>
          </p:cNvSpPr>
          <p:nvPr>
            <p:ph type="ctrTitle"/>
          </p:nvPr>
        </p:nvSpPr>
        <p:spPr>
          <a:xfrm>
            <a:off x="604521" y="3307299"/>
            <a:ext cx="6628312" cy="1812921"/>
          </a:xfrm>
        </p:spPr>
        <p:txBody>
          <a:bodyPr anchor="b">
            <a:normAutofit/>
          </a:bodyPr>
          <a:lstStyle>
            <a:lvl1pPr algn="l">
              <a:defRPr sz="5400" b="1">
                <a:solidFill>
                  <a:schemeClr val="tx1"/>
                </a:solidFill>
              </a:defRPr>
            </a:lvl1pPr>
          </a:lstStyle>
          <a:p>
            <a:r>
              <a:rPr lang="en-US"/>
              <a:t>Click to edit Master title style</a:t>
            </a:r>
          </a:p>
        </p:txBody>
      </p:sp>
      <p:sp>
        <p:nvSpPr>
          <p:cNvPr id="19" name="Subtitle 2">
            <a:extLst>
              <a:ext uri="{FF2B5EF4-FFF2-40B4-BE49-F238E27FC236}">
                <a16:creationId xmlns:a16="http://schemas.microsoft.com/office/drawing/2014/main" id="{DCF1DC47-9D41-154E-825E-B6596E2EE2A7}"/>
              </a:ext>
            </a:extLst>
          </p:cNvPr>
          <p:cNvSpPr>
            <a:spLocks noGrp="1"/>
          </p:cNvSpPr>
          <p:nvPr>
            <p:ph type="subTitle" idx="1"/>
          </p:nvPr>
        </p:nvSpPr>
        <p:spPr>
          <a:xfrm>
            <a:off x="604520" y="5133305"/>
            <a:ext cx="6668097"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A0E7309E-ED8E-4085-B7DA-8835ED64BA87}"/>
              </a:ext>
            </a:extLst>
          </p:cNvPr>
          <p:cNvSpPr>
            <a:spLocks noGrp="1"/>
          </p:cNvSpPr>
          <p:nvPr>
            <p:ph type="dt" sz="half" idx="10"/>
          </p:nvPr>
        </p:nvSpPr>
        <p:spPr/>
        <p:txBody>
          <a:bodyPr/>
          <a:lstStyle/>
          <a:p>
            <a:fld id="{5C300CA7-D32F-473D-BC1F-DF468266356A}" type="datetime4">
              <a:rPr lang="en-US" smtClean="0"/>
              <a:t>October 30, 2023</a:t>
            </a:fld>
            <a:endParaRPr lang="en-US"/>
          </a:p>
        </p:txBody>
      </p:sp>
      <p:sp>
        <p:nvSpPr>
          <p:cNvPr id="7" name="Footer Placeholder 6">
            <a:extLst>
              <a:ext uri="{FF2B5EF4-FFF2-40B4-BE49-F238E27FC236}">
                <a16:creationId xmlns:a16="http://schemas.microsoft.com/office/drawing/2014/main" id="{91469898-53A9-40BF-840D-2210C2FAC88D}"/>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8" name="Slide Number Placeholder 7">
            <a:extLst>
              <a:ext uri="{FF2B5EF4-FFF2-40B4-BE49-F238E27FC236}">
                <a16:creationId xmlns:a16="http://schemas.microsoft.com/office/drawing/2014/main" id="{C0CB70A5-4914-467D-AEEA-0F5C02D5CB77}"/>
              </a:ext>
            </a:extLst>
          </p:cNvPr>
          <p:cNvSpPr>
            <a:spLocks noGrp="1"/>
          </p:cNvSpPr>
          <p:nvPr>
            <p:ph type="sldNum" sz="quarter" idx="12"/>
          </p:nvPr>
        </p:nvSpPr>
        <p:spPr/>
        <p:txBody>
          <a:bodyPr/>
          <a:lstStyle/>
          <a:p>
            <a:fld id="{A5ADF824-5DA6-8947-92A8-11800B62386F}" type="slidenum">
              <a:rPr lang="en-US" smtClean="0"/>
              <a:pPr/>
              <a:t>‹#›</a:t>
            </a:fld>
            <a:endParaRPr lang="en-US"/>
          </a:p>
        </p:txBody>
      </p:sp>
      <p:pic>
        <p:nvPicPr>
          <p:cNvPr id="2" name="Picture 2">
            <a:extLst>
              <a:ext uri="{FF2B5EF4-FFF2-40B4-BE49-F238E27FC236}">
                <a16:creationId xmlns:a16="http://schemas.microsoft.com/office/drawing/2014/main" id="{B3A61A24-07C6-FB41-FFC2-DFB8F5DA8E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5979" y="347350"/>
            <a:ext cx="1572895" cy="157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5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Al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E4B6C670-CCB6-9741-A869-A091CC53D57F}"/>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 contrast="22000"/>
                    </a14:imgEffect>
                  </a14:imgLayer>
                </a14:imgProps>
              </a:ext>
              <a:ext uri="{28A0092B-C50C-407E-A947-70E740481C1C}">
                <a14:useLocalDpi xmlns:a14="http://schemas.microsoft.com/office/drawing/2010/main"/>
              </a:ext>
            </a:extLst>
          </a:blip>
          <a:srcRect l="17499" t="11444" r="7500" b="390"/>
          <a:stretch/>
        </p:blipFill>
        <p:spPr>
          <a:xfrm>
            <a:off x="0" y="0"/>
            <a:ext cx="12192000" cy="6046470"/>
          </a:xfrm>
          <a:prstGeom prst="rect">
            <a:avLst/>
          </a:prstGeom>
        </p:spPr>
      </p:pic>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sp>
        <p:nvSpPr>
          <p:cNvPr id="14" name="Title 1">
            <a:extLst>
              <a:ext uri="{FF2B5EF4-FFF2-40B4-BE49-F238E27FC236}">
                <a16:creationId xmlns:a16="http://schemas.microsoft.com/office/drawing/2014/main" id="{E887529A-D261-F64B-8B1F-808015263D88}"/>
              </a:ext>
            </a:extLst>
          </p:cNvPr>
          <p:cNvSpPr>
            <a:spLocks noGrp="1"/>
          </p:cNvSpPr>
          <p:nvPr>
            <p:ph type="ctrTitle"/>
          </p:nvPr>
        </p:nvSpPr>
        <p:spPr>
          <a:xfrm>
            <a:off x="604520" y="3192430"/>
            <a:ext cx="10252697" cy="1812921"/>
          </a:xfrm>
        </p:spPr>
        <p:txBody>
          <a:bodyPr anchor="b">
            <a:normAutofit/>
          </a:bodyPr>
          <a:lstStyle>
            <a:lvl1pPr algn="l">
              <a:defRPr sz="5400" b="1">
                <a:solidFill>
                  <a:schemeClr val="tx1"/>
                </a:solidFill>
              </a:defRPr>
            </a:lvl1pPr>
          </a:lstStyle>
          <a:p>
            <a:r>
              <a:rPr lang="en-US"/>
              <a:t>Click to edit Master title style</a:t>
            </a:r>
          </a:p>
        </p:txBody>
      </p:sp>
      <p:sp>
        <p:nvSpPr>
          <p:cNvPr id="15" name="Subtitle 2">
            <a:extLst>
              <a:ext uri="{FF2B5EF4-FFF2-40B4-BE49-F238E27FC236}">
                <a16:creationId xmlns:a16="http://schemas.microsoft.com/office/drawing/2014/main" id="{03091666-939D-6742-9E51-1EA8F5A8944E}"/>
              </a:ext>
            </a:extLst>
          </p:cNvPr>
          <p:cNvSpPr>
            <a:spLocks noGrp="1"/>
          </p:cNvSpPr>
          <p:nvPr>
            <p:ph type="subTitle" idx="1"/>
          </p:nvPr>
        </p:nvSpPr>
        <p:spPr>
          <a:xfrm>
            <a:off x="604519" y="5018436"/>
            <a:ext cx="8735908" cy="933595"/>
          </a:xfrm>
        </p:spPr>
        <p:txBody>
          <a:bodyPr/>
          <a:lstStyle>
            <a:lvl1pPr marL="0" indent="0" algn="l">
              <a:buNone/>
              <a:defRPr sz="2400" b="1">
                <a:solidFill>
                  <a:srgbClr val="03647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B96AA2D2-FB8B-4E92-F047-8915140716D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5430" y="6099083"/>
            <a:ext cx="905540" cy="704308"/>
          </a:xfrm>
          <a:prstGeom prst="rect">
            <a:avLst/>
          </a:prstGeom>
        </p:spPr>
      </p:pic>
      <p:sp>
        <p:nvSpPr>
          <p:cNvPr id="3" name="Date Placeholder 3">
            <a:extLst>
              <a:ext uri="{FF2B5EF4-FFF2-40B4-BE49-F238E27FC236}">
                <a16:creationId xmlns:a16="http://schemas.microsoft.com/office/drawing/2014/main" id="{6B4DB260-8A14-0CE8-D388-41365DF78EC8}"/>
              </a:ext>
            </a:extLst>
          </p:cNvPr>
          <p:cNvSpPr>
            <a:spLocks noGrp="1"/>
          </p:cNvSpPr>
          <p:nvPr>
            <p:ph type="dt" sz="half" idx="10"/>
          </p:nvPr>
        </p:nvSpPr>
        <p:spPr>
          <a:xfrm>
            <a:off x="8610600" y="6438266"/>
            <a:ext cx="2743200" cy="365125"/>
          </a:xfrm>
        </p:spPr>
        <p:txBody>
          <a:bodyPr/>
          <a:lstStyle>
            <a:lvl1pPr>
              <a:defRPr>
                <a:solidFill>
                  <a:schemeClr val="bg1"/>
                </a:solidFill>
              </a:defRPr>
            </a:lvl1pPr>
          </a:lstStyle>
          <a:p>
            <a:r>
              <a:rPr lang="en-US"/>
              <a:t>October 30, 2023</a:t>
            </a:r>
          </a:p>
        </p:txBody>
      </p:sp>
    </p:spTree>
    <p:extLst>
      <p:ext uri="{BB962C8B-B14F-4D97-AF65-F5344CB8AC3E}">
        <p14:creationId xmlns:p14="http://schemas.microsoft.com/office/powerpoint/2010/main" val="259430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ong 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F88BB-6587-CD4A-98FA-D4F5C15EE66B}"/>
              </a:ext>
            </a:extLst>
          </p:cNvPr>
          <p:cNvPicPr>
            <a:picLocks noChangeAspect="1"/>
          </p:cNvPicPr>
          <p:nvPr userDrawn="1"/>
        </p:nvPicPr>
        <p:blipFill rotWithShape="1">
          <a:blip r:embed="rId2"/>
          <a:srcRect l="41324" r="10806"/>
          <a:stretch/>
        </p:blipFill>
        <p:spPr>
          <a:xfrm>
            <a:off x="1" y="0"/>
            <a:ext cx="12192000" cy="6858000"/>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391921"/>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a:t>October 30, 2023</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5ADF824-5DA6-8947-92A8-11800B62386F}" type="slidenum">
              <a:rPr lang="en-US" smtClean="0"/>
              <a:pPr/>
              <a:t>‹#›</a:t>
            </a:fld>
            <a:endParaRPr lang="en-US"/>
          </a:p>
        </p:txBody>
      </p:sp>
      <p:sp>
        <p:nvSpPr>
          <p:cNvPr id="12" name="Rectangle 11">
            <a:extLst>
              <a:ext uri="{FF2B5EF4-FFF2-40B4-BE49-F238E27FC236}">
                <a16:creationId xmlns:a16="http://schemas.microsoft.com/office/drawing/2014/main" id="{133C1679-A575-5D48-231A-DB5CA99549D2}"/>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pic>
        <p:nvPicPr>
          <p:cNvPr id="5" name="Picture 4">
            <a:extLst>
              <a:ext uri="{FF2B5EF4-FFF2-40B4-BE49-F238E27FC236}">
                <a16:creationId xmlns:a16="http://schemas.microsoft.com/office/drawing/2014/main" id="{7E82EFB1-CE0E-3B59-6016-0C1A4EC599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5430" y="6099083"/>
            <a:ext cx="905540" cy="704308"/>
          </a:xfrm>
          <a:prstGeom prst="rect">
            <a:avLst/>
          </a:prstGeom>
        </p:spPr>
      </p:pic>
    </p:spTree>
    <p:extLst>
      <p:ext uri="{BB962C8B-B14F-4D97-AF65-F5344CB8AC3E}">
        <p14:creationId xmlns:p14="http://schemas.microsoft.com/office/powerpoint/2010/main" val="401987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Agenda">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02257EA-F045-BB45-BEB3-333776EAA03D}"/>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5000" contrast="26000"/>
                    </a14:imgEffect>
                  </a14:imgLayer>
                </a14:imgProps>
              </a:ext>
            </a:extLst>
          </a:blip>
          <a:srcRect l="20859" r="4140"/>
          <a:stretch/>
        </p:blipFill>
        <p:spPr>
          <a:xfrm>
            <a:off x="76200" y="-47800"/>
            <a:ext cx="12192000" cy="6858000"/>
          </a:xfrm>
          <a:prstGeom prst="rect">
            <a:avLst/>
          </a:prstGeom>
        </p:spPr>
      </p:pic>
      <p:sp>
        <p:nvSpPr>
          <p:cNvPr id="2" name="Title 1"/>
          <p:cNvSpPr>
            <a:spLocks noGrp="1"/>
          </p:cNvSpPr>
          <p:nvPr>
            <p:ph type="title"/>
          </p:nvPr>
        </p:nvSpPr>
        <p:spPr>
          <a:xfrm>
            <a:off x="4984751" y="1175833"/>
            <a:ext cx="6762749" cy="1026794"/>
          </a:xfrm>
        </p:spPr>
        <p:txBody>
          <a:bodyPr>
            <a:normAutofit/>
          </a:bodyPr>
          <a:lstStyle>
            <a:lvl1pPr>
              <a:defRPr sz="3400">
                <a:solidFill>
                  <a:srgbClr val="03647A"/>
                </a:solidFill>
              </a:defRPr>
            </a:lvl1pPr>
          </a:lstStyle>
          <a:p>
            <a:r>
              <a:rPr lang="en-US"/>
              <a:t>Click to edit Master title style</a:t>
            </a:r>
          </a:p>
        </p:txBody>
      </p:sp>
      <p:sp>
        <p:nvSpPr>
          <p:cNvPr id="3" name="Content Placeholder 2"/>
          <p:cNvSpPr>
            <a:spLocks noGrp="1"/>
          </p:cNvSpPr>
          <p:nvPr>
            <p:ph idx="1"/>
          </p:nvPr>
        </p:nvSpPr>
        <p:spPr>
          <a:xfrm>
            <a:off x="4984751" y="2202627"/>
            <a:ext cx="6762749" cy="3134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October 30, 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5ADF824-5DA6-8947-92A8-11800B62386F}" type="slidenum">
              <a:rPr lang="en-US" smtClean="0"/>
              <a:pPr/>
              <a:t>‹#›</a:t>
            </a:fld>
            <a:endParaRPr lang="en-US"/>
          </a:p>
        </p:txBody>
      </p:sp>
      <p:sp>
        <p:nvSpPr>
          <p:cNvPr id="14" name="Picture Placeholder 2">
            <a:extLst>
              <a:ext uri="{FF2B5EF4-FFF2-40B4-BE49-F238E27FC236}">
                <a16:creationId xmlns:a16="http://schemas.microsoft.com/office/drawing/2014/main" id="{D3FF08B6-D250-F34D-AD24-4568723392D4}"/>
              </a:ext>
            </a:extLst>
          </p:cNvPr>
          <p:cNvSpPr>
            <a:spLocks noGrp="1"/>
          </p:cNvSpPr>
          <p:nvPr>
            <p:ph type="pic" idx="13"/>
          </p:nvPr>
        </p:nvSpPr>
        <p:spPr>
          <a:xfrm>
            <a:off x="393701" y="339125"/>
            <a:ext cx="4197351" cy="580704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12" name="Rectangle 11">
            <a:extLst>
              <a:ext uri="{FF2B5EF4-FFF2-40B4-BE49-F238E27FC236}">
                <a16:creationId xmlns:a16="http://schemas.microsoft.com/office/drawing/2014/main" id="{DDEFE02B-255C-0CBB-336A-1599B31A326F}"/>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pic>
        <p:nvPicPr>
          <p:cNvPr id="5" name="Picture 4">
            <a:extLst>
              <a:ext uri="{FF2B5EF4-FFF2-40B4-BE49-F238E27FC236}">
                <a16:creationId xmlns:a16="http://schemas.microsoft.com/office/drawing/2014/main" id="{80323445-EDC4-9A0E-B2B8-A32EC397ECC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5430" y="6099083"/>
            <a:ext cx="905540" cy="704308"/>
          </a:xfrm>
          <a:prstGeom prst="rect">
            <a:avLst/>
          </a:prstGeom>
        </p:spPr>
      </p:pic>
    </p:spTree>
    <p:extLst>
      <p:ext uri="{BB962C8B-B14F-4D97-AF65-F5344CB8AC3E}">
        <p14:creationId xmlns:p14="http://schemas.microsoft.com/office/powerpoint/2010/main" val="261218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E5C742F-5E34-D747-87FB-EC66C3E48355}"/>
              </a:ext>
            </a:extLst>
          </p:cNvPr>
          <p:cNvPicPr>
            <a:picLocks noChangeAspect="1"/>
          </p:cNvPicPr>
          <p:nvPr userDrawn="1"/>
        </p:nvPicPr>
        <p:blipFill rotWithShape="1">
          <a:blip r:embed="rId2"/>
          <a:srcRect l="14524" r="37142"/>
          <a:stretch/>
        </p:blipFill>
        <p:spPr>
          <a:xfrm>
            <a:off x="0" y="0"/>
            <a:ext cx="12192000" cy="6858000"/>
          </a:xfrm>
          <a:prstGeom prst="rect">
            <a:avLst/>
          </a:prstGeom>
        </p:spPr>
      </p:pic>
      <p:sp>
        <p:nvSpPr>
          <p:cNvPr id="8" name="Slide Number Placeholder 3">
            <a:extLst>
              <a:ext uri="{FF2B5EF4-FFF2-40B4-BE49-F238E27FC236}">
                <a16:creationId xmlns:a16="http://schemas.microsoft.com/office/drawing/2014/main" id="{F76AFEF7-C978-9245-8DD4-496C755270D0}"/>
              </a:ext>
            </a:extLst>
          </p:cNvPr>
          <p:cNvSpPr>
            <a:spLocks noGrp="1"/>
          </p:cNvSpPr>
          <p:nvPr>
            <p:ph type="sldNum" sz="quarter" idx="11"/>
          </p:nvPr>
        </p:nvSpPr>
        <p:spPr>
          <a:xfrm>
            <a:off x="9166013" y="6438266"/>
            <a:ext cx="2743200" cy="365125"/>
          </a:xfrm>
        </p:spPr>
        <p:txBody>
          <a:bodyPr/>
          <a:lstStyle>
            <a:lvl1pPr>
              <a:defRPr>
                <a:solidFill>
                  <a:schemeClr val="bg1"/>
                </a:solidFill>
              </a:defRPr>
            </a:lvl1pPr>
          </a:lstStyle>
          <a:p>
            <a:fld id="{A5ADF824-5DA6-8947-92A8-11800B62386F}" type="slidenum">
              <a:rPr lang="en-US" smtClean="0"/>
              <a:pPr/>
              <a:t>‹#›</a:t>
            </a:fld>
            <a:endParaRPr lang="en-US"/>
          </a:p>
        </p:txBody>
      </p:sp>
      <p:sp>
        <p:nvSpPr>
          <p:cNvPr id="9" name="Title 1">
            <a:extLst>
              <a:ext uri="{FF2B5EF4-FFF2-40B4-BE49-F238E27FC236}">
                <a16:creationId xmlns:a16="http://schemas.microsoft.com/office/drawing/2014/main" id="{28831783-0E01-FC4B-9439-3929A190735F}"/>
              </a:ext>
            </a:extLst>
          </p:cNvPr>
          <p:cNvSpPr>
            <a:spLocks noGrp="1"/>
          </p:cNvSpPr>
          <p:nvPr>
            <p:ph type="ctrTitle"/>
          </p:nvPr>
        </p:nvSpPr>
        <p:spPr>
          <a:xfrm>
            <a:off x="604520" y="2339324"/>
            <a:ext cx="10252697" cy="1812921"/>
          </a:xfrm>
        </p:spPr>
        <p:txBody>
          <a:bodyPr anchor="b">
            <a:normAutofit/>
          </a:bodyPr>
          <a:lstStyle>
            <a:lvl1pPr algn="l">
              <a:defRPr sz="5400" b="1">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CF700BA5-8DA1-D74E-8FD1-059C3A687F0A}"/>
              </a:ext>
            </a:extLst>
          </p:cNvPr>
          <p:cNvSpPr>
            <a:spLocks noGrp="1"/>
          </p:cNvSpPr>
          <p:nvPr>
            <p:ph type="subTitle" idx="1"/>
          </p:nvPr>
        </p:nvSpPr>
        <p:spPr>
          <a:xfrm>
            <a:off x="604519" y="4165330"/>
            <a:ext cx="8735908" cy="933595"/>
          </a:xfrm>
        </p:spPr>
        <p:txBody>
          <a:bodyPr/>
          <a:lstStyle>
            <a:lvl1pPr marL="0" indent="0" algn="l">
              <a:buNone/>
              <a:defRPr sz="2400" b="1">
                <a:solidFill>
                  <a:srgbClr val="60B8CC"/>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622EA732-7CD1-3041-BA10-9F15699F9759}"/>
              </a:ext>
            </a:extLst>
          </p:cNvPr>
          <p:cNvSpPr>
            <a:spLocks noGrp="1"/>
          </p:cNvSpPr>
          <p:nvPr>
            <p:ph type="dt" sz="half" idx="10"/>
          </p:nvPr>
        </p:nvSpPr>
        <p:spPr>
          <a:xfrm>
            <a:off x="8610600" y="6438266"/>
            <a:ext cx="2743200" cy="365125"/>
          </a:xfrm>
        </p:spPr>
        <p:txBody>
          <a:bodyPr/>
          <a:lstStyle>
            <a:lvl1pPr>
              <a:defRPr>
                <a:solidFill>
                  <a:schemeClr val="bg1"/>
                </a:solidFill>
              </a:defRPr>
            </a:lvl1pPr>
          </a:lstStyle>
          <a:p>
            <a:r>
              <a:rPr lang="en-US"/>
              <a:t>October 30, 2023</a:t>
            </a:r>
          </a:p>
        </p:txBody>
      </p:sp>
      <p:sp>
        <p:nvSpPr>
          <p:cNvPr id="14" name="Rectangle 13">
            <a:extLst>
              <a:ext uri="{FF2B5EF4-FFF2-40B4-BE49-F238E27FC236}">
                <a16:creationId xmlns:a16="http://schemas.microsoft.com/office/drawing/2014/main" id="{F36EDD4A-9B26-F809-CF04-1F7A076CD92C}"/>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68694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0ADA0C-7B57-D84D-BA25-C0E657681BE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26000"/>
                    </a14:imgEffect>
                  </a14:imgLayer>
                </a14:imgProps>
              </a:ext>
            </a:extLst>
          </a:blip>
          <a:srcRect l="30835" t="1357" r="34814" b="52842"/>
          <a:stretch/>
        </p:blipFill>
        <p:spPr>
          <a:xfrm>
            <a:off x="0" y="0"/>
            <a:ext cx="12192000" cy="6858000"/>
          </a:xfrm>
          <a:prstGeom prst="rect">
            <a:avLst/>
          </a:prstGeom>
        </p:spPr>
      </p:pic>
      <p:sp>
        <p:nvSpPr>
          <p:cNvPr id="7" name="Slide Number Placeholder 3">
            <a:extLst>
              <a:ext uri="{FF2B5EF4-FFF2-40B4-BE49-F238E27FC236}">
                <a16:creationId xmlns:a16="http://schemas.microsoft.com/office/drawing/2014/main" id="{0B85CB82-F0B7-1945-9428-26648B4D5A50}"/>
              </a:ext>
            </a:extLst>
          </p:cNvPr>
          <p:cNvSpPr>
            <a:spLocks noGrp="1"/>
          </p:cNvSpPr>
          <p:nvPr>
            <p:ph type="sldNum" sz="quarter" idx="11"/>
          </p:nvPr>
        </p:nvSpPr>
        <p:spPr>
          <a:xfrm>
            <a:off x="9166013" y="6438266"/>
            <a:ext cx="2743200" cy="365125"/>
          </a:xfrm>
        </p:spPr>
        <p:txBody>
          <a:bodyPr/>
          <a:lstStyle/>
          <a:p>
            <a:fld id="{A5ADF824-5DA6-8947-92A8-11800B62386F}" type="slidenum">
              <a:rPr lang="en-US" smtClean="0"/>
              <a:pPr/>
              <a:t>‹#›</a:t>
            </a:fld>
            <a:endParaRPr lang="en-US"/>
          </a:p>
        </p:txBody>
      </p:sp>
      <p:sp>
        <p:nvSpPr>
          <p:cNvPr id="9" name="Title 1">
            <a:extLst>
              <a:ext uri="{FF2B5EF4-FFF2-40B4-BE49-F238E27FC236}">
                <a16:creationId xmlns:a16="http://schemas.microsoft.com/office/drawing/2014/main" id="{6DDEAB52-80C6-D94B-B8B7-91145FE701B2}"/>
              </a:ext>
            </a:extLst>
          </p:cNvPr>
          <p:cNvSpPr>
            <a:spLocks noGrp="1"/>
          </p:cNvSpPr>
          <p:nvPr>
            <p:ph type="ctrTitle"/>
          </p:nvPr>
        </p:nvSpPr>
        <p:spPr>
          <a:xfrm>
            <a:off x="604519" y="2653900"/>
            <a:ext cx="9216399" cy="1337973"/>
          </a:xfrm>
        </p:spPr>
        <p:txBody>
          <a:bodyPr anchor="b">
            <a:normAutofit/>
          </a:bodyPr>
          <a:lstStyle>
            <a:lvl1pPr algn="l">
              <a:defRPr sz="4000">
                <a:solidFill>
                  <a:schemeClr val="tx1"/>
                </a:solidFill>
              </a:defRPr>
            </a:lvl1pPr>
          </a:lstStyle>
          <a:p>
            <a:r>
              <a:rPr lang="en-US"/>
              <a:t>Click to edit Master title style</a:t>
            </a:r>
          </a:p>
        </p:txBody>
      </p:sp>
      <p:sp>
        <p:nvSpPr>
          <p:cNvPr id="10" name="Subtitle 2">
            <a:extLst>
              <a:ext uri="{FF2B5EF4-FFF2-40B4-BE49-F238E27FC236}">
                <a16:creationId xmlns:a16="http://schemas.microsoft.com/office/drawing/2014/main" id="{63AE83CA-670C-D34D-8432-2949531DDE88}"/>
              </a:ext>
            </a:extLst>
          </p:cNvPr>
          <p:cNvSpPr>
            <a:spLocks noGrp="1"/>
          </p:cNvSpPr>
          <p:nvPr>
            <p:ph type="subTitle" idx="1"/>
          </p:nvPr>
        </p:nvSpPr>
        <p:spPr>
          <a:xfrm>
            <a:off x="604519" y="4427210"/>
            <a:ext cx="8735908" cy="933595"/>
          </a:xfrm>
        </p:spPr>
        <p:txBody>
          <a:bodyPr>
            <a:normAutofit/>
          </a:bodyPr>
          <a:lstStyle>
            <a:lvl1pPr marL="0" indent="0" algn="l">
              <a:buNone/>
              <a:defRPr sz="22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Text Placeholder 29">
            <a:extLst>
              <a:ext uri="{FF2B5EF4-FFF2-40B4-BE49-F238E27FC236}">
                <a16:creationId xmlns:a16="http://schemas.microsoft.com/office/drawing/2014/main" id="{10A0BE6E-0901-8444-AB73-C31B7D24F717}"/>
              </a:ext>
            </a:extLst>
          </p:cNvPr>
          <p:cNvSpPr>
            <a:spLocks noGrp="1"/>
          </p:cNvSpPr>
          <p:nvPr>
            <p:ph type="body" sz="quarter" idx="13"/>
          </p:nvPr>
        </p:nvSpPr>
        <p:spPr>
          <a:xfrm>
            <a:off x="604518" y="2118732"/>
            <a:ext cx="9216399" cy="406223"/>
          </a:xfrm>
        </p:spPr>
        <p:txBody>
          <a:bodyPr>
            <a:normAutofit/>
          </a:bodyPr>
          <a:lstStyle>
            <a:lvl1pPr marL="0" indent="0">
              <a:buNone/>
              <a:defRPr sz="2200" b="1">
                <a:solidFill>
                  <a:srgbClr val="03647A"/>
                </a:solidFill>
              </a:defRPr>
            </a:lvl1pPr>
          </a:lstStyle>
          <a:p>
            <a:pPr lvl="0"/>
            <a:r>
              <a:rPr lang="en-US"/>
              <a:t>Click to edit Master text styles</a:t>
            </a:r>
          </a:p>
        </p:txBody>
      </p:sp>
      <p:sp>
        <p:nvSpPr>
          <p:cNvPr id="13" name="Date Placeholder 3">
            <a:extLst>
              <a:ext uri="{FF2B5EF4-FFF2-40B4-BE49-F238E27FC236}">
                <a16:creationId xmlns:a16="http://schemas.microsoft.com/office/drawing/2014/main" id="{AAAFA1C1-96CF-A744-9DE5-F0FE42A43F97}"/>
              </a:ext>
            </a:extLst>
          </p:cNvPr>
          <p:cNvSpPr>
            <a:spLocks noGrp="1"/>
          </p:cNvSpPr>
          <p:nvPr>
            <p:ph type="dt" sz="half" idx="10"/>
          </p:nvPr>
        </p:nvSpPr>
        <p:spPr>
          <a:xfrm>
            <a:off x="8610600" y="6438266"/>
            <a:ext cx="2743200" cy="365125"/>
          </a:xfrm>
        </p:spPr>
        <p:txBody>
          <a:bodyPr/>
          <a:lstStyle>
            <a:lvl1pPr>
              <a:defRPr>
                <a:solidFill>
                  <a:schemeClr val="tx1"/>
                </a:solidFill>
              </a:defRPr>
            </a:lvl1pPr>
          </a:lstStyle>
          <a:p>
            <a:r>
              <a:rPr lang="en-US"/>
              <a:t>October 30, 2023</a:t>
            </a:r>
          </a:p>
        </p:txBody>
      </p:sp>
      <p:sp>
        <p:nvSpPr>
          <p:cNvPr id="16" name="Rectangle 15">
            <a:extLst>
              <a:ext uri="{FF2B5EF4-FFF2-40B4-BE49-F238E27FC236}">
                <a16:creationId xmlns:a16="http://schemas.microsoft.com/office/drawing/2014/main" id="{9CEA80AD-B99E-8C89-5AA0-DCB8BE826A35}"/>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610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07E71B7-1015-D84A-B565-AF116CD6690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0"/>
            <a:ext cx="12192000" cy="3914078"/>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139192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October 30, 2023</a:t>
            </a:r>
          </a:p>
        </p:txBody>
      </p:sp>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pic>
        <p:nvPicPr>
          <p:cNvPr id="10" name="Picture 9">
            <a:extLst>
              <a:ext uri="{FF2B5EF4-FFF2-40B4-BE49-F238E27FC236}">
                <a16:creationId xmlns:a16="http://schemas.microsoft.com/office/drawing/2014/main" id="{0CE73374-DDF9-7E46-A827-337D1AE6EF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046" y="6099083"/>
            <a:ext cx="704308" cy="704308"/>
          </a:xfrm>
          <a:prstGeom prst="rect">
            <a:avLst/>
          </a:prstGeom>
        </p:spPr>
      </p:pic>
      <p:sp>
        <p:nvSpPr>
          <p:cNvPr id="8" name="Rectangle 7">
            <a:extLst>
              <a:ext uri="{FF2B5EF4-FFF2-40B4-BE49-F238E27FC236}">
                <a16:creationId xmlns:a16="http://schemas.microsoft.com/office/drawing/2014/main" id="{A5356486-4187-678B-0C2D-91AE6DA3A021}"/>
              </a:ext>
            </a:extLst>
          </p:cNvPr>
          <p:cNvSpPr/>
          <p:nvPr userDrawn="1"/>
        </p:nvSpPr>
        <p:spPr>
          <a:xfrm>
            <a:off x="3413760" y="6533975"/>
            <a:ext cx="4991947" cy="183694"/>
          </a:xfrm>
          <a:prstGeom prst="rect">
            <a:avLst/>
          </a:prstGeom>
          <a:solidFill>
            <a:schemeClr val="bg1"/>
          </a:solid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86047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07E71B7-1015-D84A-B565-AF116CD6690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l="15083" r="9917" b="57195"/>
          <a:stretch/>
        </p:blipFill>
        <p:spPr>
          <a:xfrm>
            <a:off x="0" y="1015"/>
            <a:ext cx="12192000" cy="3914078"/>
          </a:xfrm>
          <a:prstGeom prst="rect">
            <a:avLst/>
          </a:prstGeom>
        </p:spPr>
      </p:pic>
      <p:sp>
        <p:nvSpPr>
          <p:cNvPr id="2" name="Title 1"/>
          <p:cNvSpPr>
            <a:spLocks noGrp="1"/>
          </p:cNvSpPr>
          <p:nvPr>
            <p:ph type="title"/>
          </p:nvPr>
        </p:nvSpPr>
        <p:spPr>
          <a:xfrm>
            <a:off x="838200" y="365127"/>
            <a:ext cx="10515600" cy="1026794"/>
          </a:xfrm>
        </p:spPr>
        <p:txBody>
          <a:bodyPr>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1827039"/>
            <a:ext cx="10515600" cy="4426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October 30, 2023</a:t>
            </a:r>
          </a:p>
        </p:txBody>
      </p:sp>
      <p:sp>
        <p:nvSpPr>
          <p:cNvPr id="6" name="Slide Number Placeholder 5"/>
          <p:cNvSpPr>
            <a:spLocks noGrp="1"/>
          </p:cNvSpPr>
          <p:nvPr>
            <p:ph type="sldNum" sz="quarter" idx="12"/>
          </p:nvPr>
        </p:nvSpPr>
        <p:spPr/>
        <p:txBody>
          <a:bodyPr/>
          <a:lstStyle/>
          <a:p>
            <a:fld id="{A5ADF824-5DA6-8947-92A8-11800B62386F}" type="slidenum">
              <a:rPr lang="en-US" smtClean="0"/>
              <a:t>‹#›</a:t>
            </a:fld>
            <a:endParaRPr lang="en-US"/>
          </a:p>
        </p:txBody>
      </p:sp>
      <p:pic>
        <p:nvPicPr>
          <p:cNvPr id="10" name="Picture 9" descr="Shape&#10;&#10;Description automatically generated with medium confidence">
            <a:extLst>
              <a:ext uri="{FF2B5EF4-FFF2-40B4-BE49-F238E27FC236}">
                <a16:creationId xmlns:a16="http://schemas.microsoft.com/office/drawing/2014/main" id="{0CE73374-DDF9-7E46-A827-337D1AE6EFB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3971" y="6328467"/>
            <a:ext cx="1199815" cy="393473"/>
          </a:xfrm>
          <a:prstGeom prst="rect">
            <a:avLst/>
          </a:prstGeom>
        </p:spPr>
      </p:pic>
      <p:sp>
        <p:nvSpPr>
          <p:cNvPr id="11" name="Text Placeholder 2">
            <a:extLst>
              <a:ext uri="{FF2B5EF4-FFF2-40B4-BE49-F238E27FC236}">
                <a16:creationId xmlns:a16="http://schemas.microsoft.com/office/drawing/2014/main" id="{EC3D6D63-9152-4742-899F-8F08DE47AF2E}"/>
              </a:ext>
            </a:extLst>
          </p:cNvPr>
          <p:cNvSpPr>
            <a:spLocks noGrp="1"/>
          </p:cNvSpPr>
          <p:nvPr>
            <p:ph type="body" idx="13"/>
          </p:nvPr>
        </p:nvSpPr>
        <p:spPr>
          <a:xfrm>
            <a:off x="838200" y="1391922"/>
            <a:ext cx="10515600" cy="435117"/>
          </a:xfrm>
        </p:spPr>
        <p:txBody>
          <a:bodyPr anchor="b"/>
          <a:lstStyle>
            <a:lvl1pPr marL="0" indent="0">
              <a:buNone/>
              <a:defRPr sz="2400" b="1">
                <a:solidFill>
                  <a:srgbClr val="0364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6076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10600" y="6438266"/>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a:t>October 30, 2023</a:t>
            </a:r>
          </a:p>
        </p:txBody>
      </p:sp>
      <p:sp>
        <p:nvSpPr>
          <p:cNvPr id="6" name="Slide Number Placeholder 5"/>
          <p:cNvSpPr>
            <a:spLocks noGrp="1"/>
          </p:cNvSpPr>
          <p:nvPr>
            <p:ph type="sldNum" sz="quarter" idx="4"/>
          </p:nvPr>
        </p:nvSpPr>
        <p:spPr>
          <a:xfrm>
            <a:off x="9166013" y="6438266"/>
            <a:ext cx="2743200" cy="365125"/>
          </a:xfrm>
          <a:prstGeom prst="rect">
            <a:avLst/>
          </a:prstGeom>
        </p:spPr>
        <p:txBody>
          <a:bodyPr vert="horz" lIns="91440" tIns="45720" rIns="91440" bIns="45720" rtlCol="0" anchor="ctr"/>
          <a:lstStyle>
            <a:lvl1pPr algn="r">
              <a:defRPr sz="1000" b="1">
                <a:solidFill>
                  <a:schemeClr val="tx1"/>
                </a:solidFill>
                <a:latin typeface="Arial" panose="020B0604020202020204" pitchFamily="34" charset="0"/>
                <a:cs typeface="Arial" panose="020B0604020202020204" pitchFamily="34" charset="0"/>
              </a:defRPr>
            </a:lvl1pPr>
          </a:lstStyle>
          <a:p>
            <a:fld id="{A5ADF824-5DA6-8947-92A8-11800B62386F}" type="slidenum">
              <a:rPr lang="en-US" smtClean="0"/>
              <a:pPr/>
              <a:t>‹#›</a:t>
            </a:fld>
            <a:endParaRPr lang="en-US"/>
          </a:p>
        </p:txBody>
      </p:sp>
      <p:sp>
        <p:nvSpPr>
          <p:cNvPr id="8" name="Footer Placeholder 7">
            <a:extLst>
              <a:ext uri="{FF2B5EF4-FFF2-40B4-BE49-F238E27FC236}">
                <a16:creationId xmlns:a16="http://schemas.microsoft.com/office/drawing/2014/main" id="{EFA21FC2-2268-4047-BB1C-5DC03C00898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Rectangle 8">
            <a:extLst>
              <a:ext uri="{FF2B5EF4-FFF2-40B4-BE49-F238E27FC236}">
                <a16:creationId xmlns:a16="http://schemas.microsoft.com/office/drawing/2014/main" id="{578D6D4A-D2E3-0867-EA71-1FCF5F1D737C}"/>
              </a:ext>
            </a:extLst>
          </p:cNvPr>
          <p:cNvSpPr/>
          <p:nvPr userDrawn="1"/>
        </p:nvSpPr>
        <p:spPr>
          <a:xfrm>
            <a:off x="3413760" y="6533975"/>
            <a:ext cx="4991947" cy="183694"/>
          </a:xfrm>
          <a:prstGeom prst="rect">
            <a:avLst/>
          </a:prstGeom>
          <a:noFill/>
        </p:spPr>
        <p:txBody>
          <a:bodyPr wrap="square">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Confidential information for the sole benefit and use of the Montana Department of Public Health and Human Services</a:t>
            </a:r>
          </a:p>
        </p:txBody>
      </p:sp>
    </p:spTree>
    <p:extLst>
      <p:ext uri="{BB962C8B-B14F-4D97-AF65-F5344CB8AC3E}">
        <p14:creationId xmlns:p14="http://schemas.microsoft.com/office/powerpoint/2010/main" val="42356845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hf hdr="0" ftr="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2F2A3C-8559-674F-8116-24259F96F41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BC28F8-7240-944A-9251-3EE2B881B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C9F40-E23C-F648-B218-35007A1A4FB2}"/>
              </a:ext>
            </a:extLst>
          </p:cNvPr>
          <p:cNvSpPr>
            <a:spLocks noGrp="1"/>
          </p:cNvSpPr>
          <p:nvPr>
            <p:ph type="dt" sz="half" idx="2"/>
          </p:nvPr>
        </p:nvSpPr>
        <p:spPr>
          <a:xfrm>
            <a:off x="8610600" y="6352542"/>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137053A1-FD6C-4AD6-B896-9E5B9D71721E}" type="datetime4">
              <a:rPr lang="en-US" smtClean="0"/>
              <a:t>October 30, 2023</a:t>
            </a:fld>
            <a:endParaRPr lang="en-US"/>
          </a:p>
        </p:txBody>
      </p:sp>
      <p:sp>
        <p:nvSpPr>
          <p:cNvPr id="6" name="Slide Number Placeholder 5">
            <a:extLst>
              <a:ext uri="{FF2B5EF4-FFF2-40B4-BE49-F238E27FC236}">
                <a16:creationId xmlns:a16="http://schemas.microsoft.com/office/drawing/2014/main" id="{7A4327B0-3CB5-7F41-BB43-43B4AB5BE9D3}"/>
              </a:ext>
            </a:extLst>
          </p:cNvPr>
          <p:cNvSpPr>
            <a:spLocks noGrp="1"/>
          </p:cNvSpPr>
          <p:nvPr>
            <p:ph type="sldNum" sz="quarter" idx="4"/>
          </p:nvPr>
        </p:nvSpPr>
        <p:spPr>
          <a:xfrm>
            <a:off x="9189720" y="6352542"/>
            <a:ext cx="2743200" cy="365125"/>
          </a:xfrm>
          <a:prstGeom prst="rect">
            <a:avLst/>
          </a:prstGeom>
        </p:spPr>
        <p:txBody>
          <a:bodyPr vert="horz" lIns="91440" tIns="45720" rIns="91440" bIns="45720" rtlCol="0" anchor="ctr"/>
          <a:lstStyle>
            <a:lvl1pPr algn="r">
              <a:defRPr sz="1000" b="1">
                <a:solidFill>
                  <a:schemeClr val="tx1"/>
                </a:solidFill>
                <a:latin typeface="Arial" panose="020B0604020202020204" pitchFamily="34" charset="0"/>
                <a:cs typeface="Arial" panose="020B0604020202020204" pitchFamily="34" charset="0"/>
              </a:defRPr>
            </a:lvl1pPr>
          </a:lstStyle>
          <a:p>
            <a:fld id="{74FF1622-8342-4547-97A2-32A778486B47}" type="slidenum">
              <a:rPr lang="en-US" smtClean="0"/>
              <a:pPr/>
              <a:t>‹#›</a:t>
            </a:fld>
            <a:endParaRPr lang="en-US"/>
          </a:p>
        </p:txBody>
      </p:sp>
    </p:spTree>
    <p:extLst>
      <p:ext uri="{BB962C8B-B14F-4D97-AF65-F5344CB8AC3E}">
        <p14:creationId xmlns:p14="http://schemas.microsoft.com/office/powerpoint/2010/main" val="22968780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ftr="0" dt="0"/>
  <p:txStyles>
    <p:titleStyle>
      <a:lvl1pPr algn="l" defTabSz="914377"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Courier New" panose="02070309020205020404" pitchFamily="49" charset="0"/>
        <a:buChar char="o"/>
        <a:defRPr sz="20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Courier New" panose="02070309020205020404" pitchFamily="49" charset="0"/>
        <a:buChar char="o"/>
        <a:defRPr sz="15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mn.gov/dhs/assets/20-16-spa_tcm1053-445332.pdf" TargetMode="External"/><Relationship Id="rId2" Type="http://schemas.openxmlformats.org/officeDocument/2006/relationships/hyperlink" Target="https://www.medicaid.gov/sites/default/files/2022-07/KS-22-0013.pdf" TargetMode="External"/><Relationship Id="rId1" Type="http://schemas.openxmlformats.org/officeDocument/2006/relationships/slideLayout" Target="../slideLayouts/slideLayout8.xml"/><Relationship Id="rId5" Type="http://schemas.openxmlformats.org/officeDocument/2006/relationships/hyperlink" Target="https://www.medicaid.gov/sites/default/files/2020-09/OK-20-0033.pdf" TargetMode="External"/><Relationship Id="rId4" Type="http://schemas.openxmlformats.org/officeDocument/2006/relationships/hyperlink" Target="https://www.medicaid.gov/sites/default/files/State-resource-center/Medicaid-State-Plan-Amendments/Downloads/MO/MO-19-0007.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D9C96C-67A9-394C-A6F1-33599383BE03}"/>
              </a:ext>
            </a:extLst>
          </p:cNvPr>
          <p:cNvSpPr>
            <a:spLocks noGrp="1"/>
          </p:cNvSpPr>
          <p:nvPr>
            <p:ph type="ctrTitle"/>
          </p:nvPr>
        </p:nvSpPr>
        <p:spPr>
          <a:xfrm>
            <a:off x="604520" y="2825715"/>
            <a:ext cx="6667779" cy="1812925"/>
          </a:xfrm>
        </p:spPr>
        <p:txBody>
          <a:bodyPr>
            <a:normAutofit/>
          </a:bodyPr>
          <a:lstStyle/>
          <a:p>
            <a:r>
              <a:rPr lang="en-US" sz="3600" dirty="0">
                <a:latin typeface="Arial"/>
                <a:cs typeface="Arial"/>
              </a:rPr>
              <a:t>Montana Department of Public Health and Human Services</a:t>
            </a:r>
          </a:p>
        </p:txBody>
      </p:sp>
      <p:sp>
        <p:nvSpPr>
          <p:cNvPr id="4" name="Subtitle 3">
            <a:extLst>
              <a:ext uri="{FF2B5EF4-FFF2-40B4-BE49-F238E27FC236}">
                <a16:creationId xmlns:a16="http://schemas.microsoft.com/office/drawing/2014/main" id="{64A4DB4A-9507-E54D-8F2E-4AD23BE66756}"/>
              </a:ext>
            </a:extLst>
          </p:cNvPr>
          <p:cNvSpPr>
            <a:spLocks noGrp="1"/>
          </p:cNvSpPr>
          <p:nvPr>
            <p:ph type="subTitle" idx="1"/>
          </p:nvPr>
        </p:nvSpPr>
        <p:spPr>
          <a:xfrm>
            <a:off x="604520" y="4638640"/>
            <a:ext cx="10577830" cy="724570"/>
          </a:xfrm>
        </p:spPr>
        <p:txBody>
          <a:bodyPr vert="horz" lIns="91440" tIns="45720" rIns="91440" bIns="45720" rtlCol="0" anchor="t">
            <a:noAutofit/>
          </a:bodyPr>
          <a:lstStyle/>
          <a:p>
            <a:pPr defTabSz="914400">
              <a:spcBef>
                <a:spcPts val="0"/>
              </a:spcBef>
              <a:defRPr/>
            </a:pPr>
            <a:r>
              <a:rPr lang="en-US" sz="2400" b="0" i="1" dirty="0">
                <a:latin typeface="Arial"/>
                <a:cs typeface="Arial"/>
              </a:rPr>
              <a:t>Certified Community Behavioral Health Clinic (CCBHC) Initiative: </a:t>
            </a:r>
            <a:r>
              <a:rPr lang="en-US" b="0" i="1" dirty="0">
                <a:latin typeface="Arial"/>
                <a:cs typeface="Arial"/>
              </a:rPr>
              <a:t>Understanding Implementation</a:t>
            </a:r>
            <a:r>
              <a:rPr lang="en-US" sz="2400" b="0" i="1" dirty="0">
                <a:latin typeface="Arial"/>
                <a:cs typeface="Arial"/>
              </a:rPr>
              <a:t> Options</a:t>
            </a:r>
          </a:p>
        </p:txBody>
      </p:sp>
      <p:sp>
        <p:nvSpPr>
          <p:cNvPr id="5" name="Slide Number Placeholder 4">
            <a:extLst>
              <a:ext uri="{FF2B5EF4-FFF2-40B4-BE49-F238E27FC236}">
                <a16:creationId xmlns:a16="http://schemas.microsoft.com/office/drawing/2014/main" id="{85819D57-E5E2-4A41-BAA1-51928FB5C5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DF824-5DA6-8947-92A8-11800B62386F}" type="slidenum">
              <a:rPr kumimoji="0" lang="en-US" sz="1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26" name="Picture 2" descr="Two Medicine Lake in Glacier National Park">
            <a:extLst>
              <a:ext uri="{FF2B5EF4-FFF2-40B4-BE49-F238E27FC236}">
                <a16:creationId xmlns:a16="http://schemas.microsoft.com/office/drawing/2014/main" id="{D984D501-2246-3C0C-35BF-29254D015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314" y="0"/>
            <a:ext cx="6411686" cy="3537857"/>
          </a:xfrm>
          <a:prstGeom prst="teardrop">
            <a:avLst/>
          </a:prstGeom>
          <a:noFill/>
          <a:extLst>
            <a:ext uri="{909E8E84-426E-40DD-AFC4-6F175D3DCCD1}">
              <a14:hiddenFill xmlns:a14="http://schemas.microsoft.com/office/drawing/2010/main">
                <a:solidFill>
                  <a:srgbClr val="FFFFFF"/>
                </a:solidFill>
              </a14:hiddenFill>
            </a:ext>
          </a:extLst>
        </p:spPr>
      </p:pic>
      <p:sp>
        <p:nvSpPr>
          <p:cNvPr id="2" name="Subtitle 3">
            <a:extLst>
              <a:ext uri="{FF2B5EF4-FFF2-40B4-BE49-F238E27FC236}">
                <a16:creationId xmlns:a16="http://schemas.microsoft.com/office/drawing/2014/main" id="{00D73B43-7D39-3A05-D6EF-6912E194B0C4}"/>
              </a:ext>
            </a:extLst>
          </p:cNvPr>
          <p:cNvSpPr txBox="1">
            <a:spLocks/>
          </p:cNvSpPr>
          <p:nvPr/>
        </p:nvSpPr>
        <p:spPr>
          <a:xfrm>
            <a:off x="604520" y="5369473"/>
            <a:ext cx="10577830" cy="724570"/>
          </a:xfrm>
          <a:prstGeom prst="rect">
            <a:avLst/>
          </a:prstGeom>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2400" b="1" i="0" kern="1200">
                <a:solidFill>
                  <a:srgbClr val="03647A"/>
                </a:solidFill>
                <a:latin typeface="Arial" panose="020B0604020202020204" pitchFamily="34" charset="0"/>
                <a:ea typeface="+mn-ea"/>
                <a:cs typeface="Arial" panose="020B0604020202020204" pitchFamily="34" charset="0"/>
              </a:defRPr>
            </a:lvl1pPr>
            <a:lvl2pPr marL="457189" indent="0" algn="ctr" defTabSz="914377" rtl="0" eaLnBrk="1" latinLnBrk="0" hangingPunct="1">
              <a:lnSpc>
                <a:spcPct val="90000"/>
              </a:lnSpc>
              <a:spcBef>
                <a:spcPts val="500"/>
              </a:spcBef>
              <a:buFont typeface="Courier New" panose="02070309020205020404" pitchFamily="49" charset="0"/>
              <a:buNone/>
              <a:defRPr sz="2000" b="0" i="0" kern="1200">
                <a:solidFill>
                  <a:schemeClr val="tx1"/>
                </a:solidFill>
                <a:latin typeface="Arial" panose="020B0604020202020204" pitchFamily="34" charset="0"/>
                <a:ea typeface="+mn-ea"/>
                <a:cs typeface="Arial" panose="020B0604020202020204" pitchFamily="34" charset="0"/>
              </a:defRPr>
            </a:lvl2pPr>
            <a:lvl3pPr marL="914377" indent="0" algn="ctr" defTabSz="914377" rtl="0" eaLnBrk="1" latinLnBrk="0" hangingPunct="1">
              <a:lnSpc>
                <a:spcPct val="90000"/>
              </a:lnSpc>
              <a:spcBef>
                <a:spcPts val="500"/>
              </a:spcBef>
              <a:buFont typeface="System Font Regular"/>
              <a:buNone/>
              <a:defRPr sz="1800" b="0" i="0" kern="1200">
                <a:solidFill>
                  <a:schemeClr val="tx1"/>
                </a:solidFill>
                <a:latin typeface="Arial" panose="020B0604020202020204" pitchFamily="34" charset="0"/>
                <a:ea typeface="+mn-ea"/>
                <a:cs typeface="Arial" panose="020B0604020202020204" pitchFamily="34" charset="0"/>
              </a:defRPr>
            </a:lvl3pPr>
            <a:lvl4pPr marL="1371566" indent="0" algn="ctr" defTabSz="914377"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754" indent="0" algn="ctr" defTabSz="914377" rtl="0" eaLnBrk="1" latinLnBrk="0" hangingPunct="1">
              <a:lnSpc>
                <a:spcPct val="90000"/>
              </a:lnSpc>
              <a:spcBef>
                <a:spcPts val="500"/>
              </a:spcBef>
              <a:buFont typeface="Courier New" panose="02070309020205020404" pitchFamily="49" charset="0"/>
              <a:buNone/>
              <a:defRPr sz="1600" b="0" i="0" kern="1200">
                <a:solidFill>
                  <a:schemeClr val="tx1"/>
                </a:solidFill>
                <a:latin typeface="Arial" panose="020B0604020202020204" pitchFamily="34" charset="0"/>
                <a:ea typeface="+mn-ea"/>
                <a:cs typeface="Arial" panose="020B0604020202020204" pitchFamily="34" charset="0"/>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October 12, 2023</a:t>
            </a:r>
          </a:p>
        </p:txBody>
      </p:sp>
    </p:spTree>
    <p:extLst>
      <p:ext uri="{BB962C8B-B14F-4D97-AF65-F5344CB8AC3E}">
        <p14:creationId xmlns:p14="http://schemas.microsoft.com/office/powerpoint/2010/main" val="208229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4E66B-8314-8002-E3B4-17B0AC313982}"/>
              </a:ext>
            </a:extLst>
          </p:cNvPr>
          <p:cNvSpPr>
            <a:spLocks noGrp="1"/>
          </p:cNvSpPr>
          <p:nvPr>
            <p:ph type="title"/>
          </p:nvPr>
        </p:nvSpPr>
        <p:spPr/>
        <p:txBody>
          <a:bodyPr/>
          <a:lstStyle/>
          <a:p>
            <a:r>
              <a:rPr lang="en-US" dirty="0"/>
              <a:t>CCBHC Planning Grant and Demonstration Period</a:t>
            </a:r>
          </a:p>
        </p:txBody>
      </p:sp>
      <p:sp>
        <p:nvSpPr>
          <p:cNvPr id="2" name="Slide Number Placeholder 1">
            <a:extLst>
              <a:ext uri="{FF2B5EF4-FFF2-40B4-BE49-F238E27FC236}">
                <a16:creationId xmlns:a16="http://schemas.microsoft.com/office/drawing/2014/main" id="{1861B60A-9465-8A7B-F5F4-E86724406702}"/>
              </a:ext>
            </a:extLst>
          </p:cNvPr>
          <p:cNvSpPr>
            <a:spLocks noGrp="1"/>
          </p:cNvSpPr>
          <p:nvPr>
            <p:ph type="sldNum" sz="quarter" idx="12"/>
          </p:nvPr>
        </p:nvSpPr>
        <p:spPr/>
        <p:txBody>
          <a:bodyPr/>
          <a:lstStyle/>
          <a:p>
            <a:fld id="{74FF1622-8342-4547-97A2-32A778486B47}" type="slidenum">
              <a:rPr lang="en-US" smtClean="0"/>
              <a:pPr/>
              <a:t>2</a:t>
            </a:fld>
            <a:endParaRPr lang="en-US"/>
          </a:p>
        </p:txBody>
      </p:sp>
      <p:graphicFrame>
        <p:nvGraphicFramePr>
          <p:cNvPr id="6" name="Diagram 5">
            <a:extLst>
              <a:ext uri="{FF2B5EF4-FFF2-40B4-BE49-F238E27FC236}">
                <a16:creationId xmlns:a16="http://schemas.microsoft.com/office/drawing/2014/main" id="{CA83F13F-89DB-D699-35F6-0517BED590CE}"/>
              </a:ext>
            </a:extLst>
          </p:cNvPr>
          <p:cNvGraphicFramePr/>
          <p:nvPr>
            <p:extLst>
              <p:ext uri="{D42A27DB-BD31-4B8C-83A1-F6EECF244321}">
                <p14:modId xmlns:p14="http://schemas.microsoft.com/office/powerpoint/2010/main" val="3987129045"/>
              </p:ext>
            </p:extLst>
          </p:nvPr>
        </p:nvGraphicFramePr>
        <p:xfrm>
          <a:off x="838200" y="1633840"/>
          <a:ext cx="10515600" cy="4591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5">
            <a:extLst>
              <a:ext uri="{FF2B5EF4-FFF2-40B4-BE49-F238E27FC236}">
                <a16:creationId xmlns:a16="http://schemas.microsoft.com/office/drawing/2014/main" id="{C62E7267-5355-A580-6719-AAC49DEA57EE}"/>
              </a:ext>
            </a:extLst>
          </p:cNvPr>
          <p:cNvSpPr txBox="1">
            <a:spLocks/>
          </p:cNvSpPr>
          <p:nvPr/>
        </p:nvSpPr>
        <p:spPr>
          <a:xfrm>
            <a:off x="838200" y="1150001"/>
            <a:ext cx="10515600" cy="483839"/>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solidFill>
                  <a:srgbClr val="03647A"/>
                </a:solidFill>
              </a:rPr>
              <a:t>We are in the first phase of a three-phase planning and demonstration process that includes the Planning Grant, the Demonstration, and the Post-Grant period. </a:t>
            </a:r>
          </a:p>
        </p:txBody>
      </p:sp>
    </p:spTree>
    <p:extLst>
      <p:ext uri="{BB962C8B-B14F-4D97-AF65-F5344CB8AC3E}">
        <p14:creationId xmlns:p14="http://schemas.microsoft.com/office/powerpoint/2010/main" val="11205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DF4100B7-8613-4FD3-8F12-333297FDBBEC}"/>
              </a:ext>
            </a:extLst>
          </p:cNvPr>
          <p:cNvSpPr>
            <a:spLocks noGrp="1"/>
          </p:cNvSpPr>
          <p:nvPr>
            <p:ph type="title"/>
          </p:nvPr>
        </p:nvSpPr>
        <p:spPr/>
        <p:txBody>
          <a:bodyPr>
            <a:noAutofit/>
          </a:bodyPr>
          <a:lstStyle/>
          <a:p>
            <a:r>
              <a:rPr lang="en-US" dirty="0"/>
              <a:t>CCBHC Funding</a:t>
            </a:r>
          </a:p>
        </p:txBody>
      </p:sp>
      <p:sp>
        <p:nvSpPr>
          <p:cNvPr id="5" name="Slide Number Placeholder 4">
            <a:extLst>
              <a:ext uri="{FF2B5EF4-FFF2-40B4-BE49-F238E27FC236}">
                <a16:creationId xmlns:a16="http://schemas.microsoft.com/office/drawing/2014/main" id="{14804033-1FB8-472E-B4FC-EC727838BA58}"/>
              </a:ext>
            </a:extLst>
          </p:cNvPr>
          <p:cNvSpPr>
            <a:spLocks noGrp="1"/>
          </p:cNvSpPr>
          <p:nvPr>
            <p:ph type="sldNum" sz="quarter" idx="12"/>
          </p:nvPr>
        </p:nvSpPr>
        <p:spPr/>
        <p:txBody>
          <a:bodyPr/>
          <a:lstStyle/>
          <a:p>
            <a:fld id="{A5ADF824-5DA6-8947-92A8-11800B62386F}" type="slidenum">
              <a:rPr lang="en-US" smtClean="0"/>
              <a:t>3</a:t>
            </a:fld>
            <a:endParaRPr lang="en-US"/>
          </a:p>
        </p:txBody>
      </p:sp>
      <p:graphicFrame>
        <p:nvGraphicFramePr>
          <p:cNvPr id="8" name="Table 8">
            <a:extLst>
              <a:ext uri="{FF2B5EF4-FFF2-40B4-BE49-F238E27FC236}">
                <a16:creationId xmlns:a16="http://schemas.microsoft.com/office/drawing/2014/main" id="{37BA4E4C-78F4-40A2-9287-47AC579826EB}"/>
              </a:ext>
            </a:extLst>
          </p:cNvPr>
          <p:cNvGraphicFramePr>
            <a:graphicFrameLocks noGrp="1"/>
          </p:cNvGraphicFramePr>
          <p:nvPr>
            <p:extLst>
              <p:ext uri="{D42A27DB-BD31-4B8C-83A1-F6EECF244321}">
                <p14:modId xmlns:p14="http://schemas.microsoft.com/office/powerpoint/2010/main" val="3751895300"/>
              </p:ext>
            </p:extLst>
          </p:nvPr>
        </p:nvGraphicFramePr>
        <p:xfrm>
          <a:off x="838200" y="1745911"/>
          <a:ext cx="10515601" cy="4199594"/>
        </p:xfrm>
        <a:graphic>
          <a:graphicData uri="http://schemas.openxmlformats.org/drawingml/2006/table">
            <a:tbl>
              <a:tblPr firstRow="1" bandRow="1">
                <a:tableStyleId>{5C22544A-7EE6-4342-B048-85BDC9FD1C3A}</a:tableStyleId>
              </a:tblPr>
              <a:tblGrid>
                <a:gridCol w="1381681">
                  <a:extLst>
                    <a:ext uri="{9D8B030D-6E8A-4147-A177-3AD203B41FA5}">
                      <a16:colId xmlns:a16="http://schemas.microsoft.com/office/drawing/2014/main" val="740056139"/>
                    </a:ext>
                  </a:extLst>
                </a:gridCol>
                <a:gridCol w="3044640">
                  <a:extLst>
                    <a:ext uri="{9D8B030D-6E8A-4147-A177-3AD203B41FA5}">
                      <a16:colId xmlns:a16="http://schemas.microsoft.com/office/drawing/2014/main" val="2486438022"/>
                    </a:ext>
                  </a:extLst>
                </a:gridCol>
                <a:gridCol w="3044640">
                  <a:extLst>
                    <a:ext uri="{9D8B030D-6E8A-4147-A177-3AD203B41FA5}">
                      <a16:colId xmlns:a16="http://schemas.microsoft.com/office/drawing/2014/main" val="965793142"/>
                    </a:ext>
                  </a:extLst>
                </a:gridCol>
                <a:gridCol w="3044640">
                  <a:extLst>
                    <a:ext uri="{9D8B030D-6E8A-4147-A177-3AD203B41FA5}">
                      <a16:colId xmlns:a16="http://schemas.microsoft.com/office/drawing/2014/main" val="1980740936"/>
                    </a:ext>
                  </a:extLst>
                </a:gridCol>
              </a:tblGrid>
              <a:tr h="425789">
                <a:tc>
                  <a:txBody>
                    <a:bodyPr/>
                    <a:lstStyle/>
                    <a:p>
                      <a:pPr algn="ctr"/>
                      <a:endParaRPr lang="en-US" sz="1100">
                        <a:solidFill>
                          <a:schemeClr val="tx1"/>
                        </a:solidFill>
                        <a:latin typeface="Arial" panose="020B0604020202020204" pitchFamily="34" charset="0"/>
                        <a:cs typeface="Arial" panose="020B0604020202020204" pitchFamily="34" charset="0"/>
                      </a:endParaRPr>
                    </a:p>
                  </a:txBody>
                  <a:tcPr anchor="ctr">
                    <a:solidFill>
                      <a:schemeClr val="bg1">
                        <a:lumMod val="95000"/>
                      </a:schemeClr>
                    </a:solidFill>
                  </a:tcPr>
                </a:tc>
                <a:tc gridSpan="3">
                  <a:txBody>
                    <a:bodyPr/>
                    <a:lstStyle/>
                    <a:p>
                      <a:pPr algn="ctr"/>
                      <a:r>
                        <a:rPr lang="en-US" sz="1800" dirty="0">
                          <a:solidFill>
                            <a:schemeClr val="tx1"/>
                          </a:solidFill>
                          <a:latin typeface="Arial"/>
                          <a:cs typeface="Arial"/>
                        </a:rPr>
                        <a:t>Implementation Options</a:t>
                      </a:r>
                    </a:p>
                  </a:txBody>
                  <a:tcPr anchor="ctr">
                    <a:solidFill>
                      <a:schemeClr val="bg1">
                        <a:lumMod val="95000"/>
                      </a:schemeClr>
                    </a:solidFill>
                  </a:tcPr>
                </a:tc>
                <a:tc hMerge="1">
                  <a:txBody>
                    <a:bodyPr/>
                    <a:lstStyle/>
                    <a:p>
                      <a:pPr algn="ctr"/>
                      <a:endParaRPr lang="en-US" sz="1200">
                        <a:solidFill>
                          <a:schemeClr val="tx1"/>
                        </a:solidFill>
                        <a:latin typeface="Arial" panose="020B0604020202020204" pitchFamily="34" charset="0"/>
                        <a:cs typeface="Arial" panose="020B0604020202020204" pitchFamily="34" charset="0"/>
                      </a:endParaRPr>
                    </a:p>
                  </a:txBody>
                  <a:tcPr anchor="ctr">
                    <a:solidFill>
                      <a:schemeClr val="bg2">
                        <a:lumMod val="90000"/>
                      </a:schemeClr>
                    </a:solidFill>
                  </a:tcPr>
                </a:tc>
                <a:tc hMerge="1">
                  <a:txBody>
                    <a:bodyPr/>
                    <a:lstStyle/>
                    <a:p>
                      <a:pPr algn="ctr"/>
                      <a:endParaRPr lang="en-US" sz="1200">
                        <a:solidFill>
                          <a:schemeClr val="tx1"/>
                        </a:solidFill>
                        <a:latin typeface="Arial" panose="020B0604020202020204" pitchFamily="34" charset="0"/>
                        <a:cs typeface="Arial" panose="020B0604020202020204" pitchFamily="34" charset="0"/>
                      </a:endParaRPr>
                    </a:p>
                  </a:txBody>
                  <a:tcPr anchor="ctr">
                    <a:solidFill>
                      <a:schemeClr val="bg2">
                        <a:lumMod val="90000"/>
                      </a:schemeClr>
                    </a:solidFill>
                  </a:tcPr>
                </a:tc>
                <a:extLst>
                  <a:ext uri="{0D108BD9-81ED-4DB2-BD59-A6C34878D82A}">
                    <a16:rowId xmlns:a16="http://schemas.microsoft.com/office/drawing/2014/main" val="4054268877"/>
                  </a:ext>
                </a:extLst>
              </a:tr>
              <a:tr h="619125">
                <a:tc>
                  <a:txBody>
                    <a:bodyPr/>
                    <a:lstStyle/>
                    <a:p>
                      <a:pPr algn="ctr"/>
                      <a:r>
                        <a:rPr lang="en-US" sz="1400" b="1" dirty="0">
                          <a:latin typeface="Arial"/>
                          <a:cs typeface="Arial"/>
                        </a:rPr>
                        <a:t>Sources &amp; Fund Type</a:t>
                      </a:r>
                    </a:p>
                  </a:txBody>
                  <a:tcPr anchor="ctr">
                    <a:solidFill>
                      <a:schemeClr val="bg1">
                        <a:lumMod val="95000"/>
                      </a:schemeClr>
                    </a:solidFill>
                  </a:tcPr>
                </a:tc>
                <a:tc>
                  <a:txBody>
                    <a:bodyPr/>
                    <a:lstStyle/>
                    <a:p>
                      <a:pPr algn="ctr"/>
                      <a:r>
                        <a:rPr lang="en-US" sz="1400" b="1" dirty="0">
                          <a:solidFill>
                            <a:schemeClr val="tx1"/>
                          </a:solidFill>
                          <a:latin typeface="Arial"/>
                          <a:cs typeface="Arial"/>
                        </a:rPr>
                        <a:t>CCBHC </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a:cs typeface="Arial"/>
                        </a:rPr>
                        <a:t>Demonstration</a:t>
                      </a:r>
                    </a:p>
                  </a:txBody>
                  <a:tcPr anchor="ctr">
                    <a:solidFill>
                      <a:schemeClr val="accent5">
                        <a:lumMod val="20000"/>
                        <a:lumOff val="80000"/>
                      </a:schemeClr>
                    </a:solidFill>
                  </a:tcPr>
                </a:tc>
                <a:tc>
                  <a:txBody>
                    <a:bodyPr/>
                    <a:lstStyle/>
                    <a:p>
                      <a:pPr algn="ctr"/>
                      <a:r>
                        <a:rPr lang="en-US" sz="1400" b="1" dirty="0">
                          <a:solidFill>
                            <a:schemeClr val="tx1"/>
                          </a:solidFill>
                          <a:latin typeface="Arial"/>
                          <a:cs typeface="Arial"/>
                        </a:rPr>
                        <a:t>Medicaid State Plan</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a:cs typeface="Arial"/>
                        </a:rPr>
                        <a:t>Amendment</a:t>
                      </a:r>
                    </a:p>
                  </a:txBody>
                  <a:tcPr anchor="ctr">
                    <a:solidFill>
                      <a:schemeClr val="accent4">
                        <a:lumMod val="20000"/>
                        <a:lumOff val="80000"/>
                      </a:schemeClr>
                    </a:solidFill>
                  </a:tcPr>
                </a:tc>
                <a:tc>
                  <a:txBody>
                    <a:bodyPr/>
                    <a:lstStyle/>
                    <a:p>
                      <a:pPr algn="ctr"/>
                      <a:r>
                        <a:rPr lang="en-US" sz="1400" b="1" dirty="0">
                          <a:solidFill>
                            <a:schemeClr val="tx1"/>
                          </a:solidFill>
                          <a:latin typeface="Arial"/>
                          <a:cs typeface="Arial"/>
                        </a:rPr>
                        <a:t>Medicaid </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a:cs typeface="Arial"/>
                        </a:rPr>
                        <a:t>1115 Demonstration/Waiver</a:t>
                      </a:r>
                    </a:p>
                  </a:txBody>
                  <a:tcPr anchor="ctr">
                    <a:solidFill>
                      <a:schemeClr val="accent6">
                        <a:lumMod val="20000"/>
                        <a:lumOff val="80000"/>
                      </a:schemeClr>
                    </a:solidFill>
                  </a:tcPr>
                </a:tc>
                <a:extLst>
                  <a:ext uri="{0D108BD9-81ED-4DB2-BD59-A6C34878D82A}">
                    <a16:rowId xmlns:a16="http://schemas.microsoft.com/office/drawing/2014/main" val="2507106578"/>
                  </a:ext>
                </a:extLst>
              </a:tr>
              <a:tr h="3100988">
                <a:tc>
                  <a:txBody>
                    <a:bodyPr/>
                    <a:lstStyle/>
                    <a:p>
                      <a:pPr algn="ctr"/>
                      <a:r>
                        <a:rPr lang="en-US" sz="1400" b="1" dirty="0">
                          <a:latin typeface="Arial"/>
                          <a:cs typeface="Arial"/>
                        </a:rPr>
                        <a:t>Description</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dirty="0">
                          <a:solidFill>
                            <a:schemeClr val="dk1"/>
                          </a:solidFill>
                          <a:effectLst/>
                          <a:latin typeface="Arial"/>
                          <a:ea typeface="+mn-ea"/>
                          <a:cs typeface="Arial"/>
                        </a:rPr>
                        <a:t>After research showed the success of the initial demonstration, </a:t>
                      </a:r>
                      <a:r>
                        <a:rPr lang="en-US" sz="1400" b="1" i="0" kern="1200" dirty="0">
                          <a:solidFill>
                            <a:schemeClr val="dk1"/>
                          </a:solidFill>
                          <a:effectLst/>
                          <a:latin typeface="Arial"/>
                          <a:ea typeface="+mn-ea"/>
                          <a:cs typeface="Arial"/>
                        </a:rPr>
                        <a:t>Congress expanded the CCBHC program</a:t>
                      </a:r>
                      <a:r>
                        <a:rPr lang="en-US" sz="1400" b="0" i="0" kern="1200" dirty="0">
                          <a:solidFill>
                            <a:schemeClr val="dk1"/>
                          </a:solidFill>
                          <a:effectLst/>
                          <a:latin typeface="Arial"/>
                          <a:ea typeface="+mn-ea"/>
                          <a:cs typeface="Arial"/>
                        </a:rPr>
                        <a:t> so that every state can participate in the Medicaid demonstration.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kern="1200" dirty="0">
                          <a:solidFill>
                            <a:schemeClr val="dk1"/>
                          </a:solidFill>
                          <a:effectLst/>
                          <a:latin typeface="Arial"/>
                          <a:ea typeface="+mn-ea"/>
                          <a:cs typeface="Arial"/>
                        </a:rPr>
                        <a:t>This option allows for an enhanced federal match in financing the program, but also depends on being selected by SAMHSA and continued funding authorization from Congress. It also requires strict compliance with SAMHSA criteria for a CCBHC.</a:t>
                      </a:r>
                      <a:endParaRPr lang="en-US"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l">
                        <a:spcAft>
                          <a:spcPts val="600"/>
                        </a:spcAft>
                      </a:pPr>
                      <a:r>
                        <a:rPr lang="en-US" sz="1400" dirty="0">
                          <a:latin typeface="Arial"/>
                          <a:cs typeface="Arial"/>
                        </a:rPr>
                        <a:t>The state of Montana would need to approve a </a:t>
                      </a:r>
                      <a:r>
                        <a:rPr lang="en-US" sz="1400" b="1" dirty="0">
                          <a:latin typeface="Arial"/>
                          <a:cs typeface="Arial"/>
                        </a:rPr>
                        <a:t>state plan amendment</a:t>
                      </a:r>
                      <a:r>
                        <a:rPr lang="en-US" sz="1400" b="0" dirty="0">
                          <a:latin typeface="Arial"/>
                          <a:cs typeface="Arial"/>
                        </a:rPr>
                        <a:t>,</a:t>
                      </a:r>
                      <a:r>
                        <a:rPr lang="en-US" sz="1400" b="1" dirty="0">
                          <a:latin typeface="Arial"/>
                          <a:cs typeface="Arial"/>
                        </a:rPr>
                        <a:t> </a:t>
                      </a:r>
                      <a:r>
                        <a:rPr lang="en-US" sz="1400" dirty="0">
                          <a:latin typeface="Arial"/>
                          <a:cs typeface="Arial"/>
                        </a:rPr>
                        <a:t>establishing services and a reimbursement methodology, for CCBHCs in the state plan.</a:t>
                      </a:r>
                    </a:p>
                    <a:p>
                      <a:pPr algn="l">
                        <a:spcAft>
                          <a:spcPts val="600"/>
                        </a:spcAft>
                      </a:pPr>
                      <a:r>
                        <a:rPr lang="en-US" sz="1400" dirty="0">
                          <a:latin typeface="Arial"/>
                          <a:cs typeface="Arial"/>
                        </a:rPr>
                        <a:t>This option allows for a permanent program and more state flexibility around provider participation criteria. However, it received less of a federal match from CMS.</a:t>
                      </a:r>
                    </a:p>
                  </a:txBody>
                  <a:tcPr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dirty="0">
                          <a:latin typeface="Arial"/>
                          <a:cs typeface="Arial"/>
                        </a:rPr>
                        <a:t>The state would request a waiver or a </a:t>
                      </a:r>
                      <a:r>
                        <a:rPr lang="en-US" sz="1400" b="1" dirty="0">
                          <a:latin typeface="Arial"/>
                          <a:cs typeface="Arial"/>
                        </a:rPr>
                        <a:t>Medicaid 1115 demonstration</a:t>
                      </a:r>
                      <a:r>
                        <a:rPr lang="en-US" sz="1400" b="0" dirty="0">
                          <a:latin typeface="Arial"/>
                          <a:cs typeface="Arial"/>
                        </a:rPr>
                        <a:t> </a:t>
                      </a:r>
                      <a:r>
                        <a:rPr lang="en-US" sz="1400" dirty="0">
                          <a:latin typeface="Arial"/>
                          <a:cs typeface="Arial"/>
                        </a:rPr>
                        <a:t>to bill Medicaid for services provided at these facilities.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dirty="0">
                          <a:latin typeface="Arial"/>
                          <a:cs typeface="Arial"/>
                        </a:rPr>
                        <a:t>The demonstration allows for criteria flexibility and a more solidified approval period but receives less federal funding than the CCBHC demonstration.</a:t>
                      </a:r>
                      <a:endParaRPr lang="en-US" sz="1400" b="0" dirty="0">
                        <a:latin typeface="Arial" panose="020B0604020202020204" pitchFamily="34" charset="0"/>
                        <a:cs typeface="Arial" panose="020B0604020202020204" pitchFamily="34" charset="0"/>
                      </a:endParaRPr>
                    </a:p>
                    <a:p>
                      <a:pPr algn="l">
                        <a:spcAft>
                          <a:spcPts val="600"/>
                        </a:spcAft>
                      </a:pPr>
                      <a:endParaRPr lang="en-US" sz="14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441296880"/>
                  </a:ext>
                </a:extLst>
              </a:tr>
            </a:tbl>
          </a:graphicData>
        </a:graphic>
      </p:graphicFrame>
      <p:sp>
        <p:nvSpPr>
          <p:cNvPr id="16" name="Text Placeholder 5">
            <a:extLst>
              <a:ext uri="{FF2B5EF4-FFF2-40B4-BE49-F238E27FC236}">
                <a16:creationId xmlns:a16="http://schemas.microsoft.com/office/drawing/2014/main" id="{C2B44032-E002-41EF-885E-7024F90670F1}"/>
              </a:ext>
            </a:extLst>
          </p:cNvPr>
          <p:cNvSpPr txBox="1">
            <a:spLocks/>
          </p:cNvSpPr>
          <p:nvPr/>
        </p:nvSpPr>
        <p:spPr>
          <a:xfrm>
            <a:off x="838200" y="1150001"/>
            <a:ext cx="10515600" cy="483839"/>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solidFill>
                  <a:schemeClr val="tx2"/>
                </a:solidFill>
              </a:rPr>
              <a:t>There are </a:t>
            </a:r>
            <a:r>
              <a:rPr lang="en-US" sz="1800">
                <a:solidFill>
                  <a:schemeClr val="tx2"/>
                </a:solidFill>
              </a:rPr>
              <a:t>several</a:t>
            </a:r>
            <a:r>
              <a:rPr lang="en-US" sz="1800" dirty="0">
                <a:solidFill>
                  <a:schemeClr val="tx2"/>
                </a:solidFill>
              </a:rPr>
              <a:t> ways that states can implement the CCBHC model to expand and increase access for mental health and substance use services.</a:t>
            </a:r>
            <a:endParaRPr lang="en-US" sz="1800" dirty="0">
              <a:solidFill>
                <a:srgbClr val="03647A"/>
              </a:solidFill>
            </a:endParaRPr>
          </a:p>
        </p:txBody>
      </p:sp>
    </p:spTree>
    <p:extLst>
      <p:ext uri="{BB962C8B-B14F-4D97-AF65-F5344CB8AC3E}">
        <p14:creationId xmlns:p14="http://schemas.microsoft.com/office/powerpoint/2010/main" val="386201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D10FFAF-B350-C6C5-D0A7-1F2E7FEC83A5}"/>
              </a:ext>
            </a:extLst>
          </p:cNvPr>
          <p:cNvSpPr/>
          <p:nvPr/>
        </p:nvSpPr>
        <p:spPr>
          <a:xfrm>
            <a:off x="9080067" y="1132565"/>
            <a:ext cx="2537278" cy="54821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568D0FBA-EB1A-47DF-89BA-8FB94E44FC9D}"/>
              </a:ext>
            </a:extLst>
          </p:cNvPr>
          <p:cNvSpPr>
            <a:spLocks noGrp="1"/>
          </p:cNvSpPr>
          <p:nvPr>
            <p:ph type="title"/>
          </p:nvPr>
        </p:nvSpPr>
        <p:spPr>
          <a:xfrm>
            <a:off x="375508" y="86423"/>
            <a:ext cx="10515600" cy="1026794"/>
          </a:xfrm>
        </p:spPr>
        <p:txBody>
          <a:bodyPr>
            <a:normAutofit/>
          </a:bodyPr>
          <a:lstStyle/>
          <a:p>
            <a:r>
              <a:rPr lang="en-US" dirty="0"/>
              <a:t>CCBHC Planning Grant: Montana Timeline</a:t>
            </a:r>
          </a:p>
        </p:txBody>
      </p:sp>
      <p:sp>
        <p:nvSpPr>
          <p:cNvPr id="4" name="Slide Number Placeholder 3">
            <a:extLst>
              <a:ext uri="{FF2B5EF4-FFF2-40B4-BE49-F238E27FC236}">
                <a16:creationId xmlns:a16="http://schemas.microsoft.com/office/drawing/2014/main" id="{130A9C56-5DB6-422E-9A56-08521CBBCC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F1622-8342-4547-97A2-32A778486B47}" type="slidenum">
              <a:rPr kumimoji="0" lang="en-US" sz="1000" b="1" i="0" u="none" strike="noStrike" kern="1200" cap="none" spc="0" normalizeH="0" baseline="0" noProof="0" smtClean="0">
                <a:ln>
                  <a:noFill/>
                </a:ln>
                <a:solidFill>
                  <a:srgbClr val="000000"/>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000000"/>
              </a:solidFill>
              <a:effectLst/>
              <a:uLnTx/>
              <a:uFillTx/>
            </a:endParaRPr>
          </a:p>
        </p:txBody>
      </p:sp>
      <p:sp>
        <p:nvSpPr>
          <p:cNvPr id="20" name="TextBox 19">
            <a:extLst>
              <a:ext uri="{FF2B5EF4-FFF2-40B4-BE49-F238E27FC236}">
                <a16:creationId xmlns:a16="http://schemas.microsoft.com/office/drawing/2014/main" id="{ABA1C51D-55A1-4C17-5210-6B8CAF6A7117}"/>
              </a:ext>
            </a:extLst>
          </p:cNvPr>
          <p:cNvSpPr txBox="1"/>
          <p:nvPr/>
        </p:nvSpPr>
        <p:spPr>
          <a:xfrm>
            <a:off x="7132339" y="3902536"/>
            <a:ext cx="6345404" cy="246221"/>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Identify and provide TA, quality measures as possible </a:t>
            </a:r>
          </a:p>
        </p:txBody>
      </p:sp>
      <p:graphicFrame>
        <p:nvGraphicFramePr>
          <p:cNvPr id="5" name="Table 6">
            <a:extLst>
              <a:ext uri="{FF2B5EF4-FFF2-40B4-BE49-F238E27FC236}">
                <a16:creationId xmlns:a16="http://schemas.microsoft.com/office/drawing/2014/main" id="{08B110A8-23E6-4ACC-88E5-78D7C64D6B89}"/>
              </a:ext>
            </a:extLst>
          </p:cNvPr>
          <p:cNvGraphicFramePr>
            <a:graphicFrameLocks/>
          </p:cNvGraphicFramePr>
          <p:nvPr>
            <p:extLst>
              <p:ext uri="{D42A27DB-BD31-4B8C-83A1-F6EECF244321}">
                <p14:modId xmlns:p14="http://schemas.microsoft.com/office/powerpoint/2010/main" val="3175317575"/>
              </p:ext>
            </p:extLst>
          </p:nvPr>
        </p:nvGraphicFramePr>
        <p:xfrm>
          <a:off x="470237" y="1680781"/>
          <a:ext cx="11251526" cy="4338249"/>
        </p:xfrm>
        <a:graphic>
          <a:graphicData uri="http://schemas.openxmlformats.org/drawingml/2006/table">
            <a:tbl>
              <a:tblPr firstRow="1" bandRow="1"/>
              <a:tblGrid>
                <a:gridCol w="2398922">
                  <a:extLst>
                    <a:ext uri="{9D8B030D-6E8A-4147-A177-3AD203B41FA5}">
                      <a16:colId xmlns:a16="http://schemas.microsoft.com/office/drawing/2014/main" val="1617860083"/>
                    </a:ext>
                  </a:extLst>
                </a:gridCol>
                <a:gridCol w="737717">
                  <a:extLst>
                    <a:ext uri="{9D8B030D-6E8A-4147-A177-3AD203B41FA5}">
                      <a16:colId xmlns:a16="http://schemas.microsoft.com/office/drawing/2014/main" val="2917819455"/>
                    </a:ext>
                  </a:extLst>
                </a:gridCol>
                <a:gridCol w="737717">
                  <a:extLst>
                    <a:ext uri="{9D8B030D-6E8A-4147-A177-3AD203B41FA5}">
                      <a16:colId xmlns:a16="http://schemas.microsoft.com/office/drawing/2014/main" val="1816219066"/>
                    </a:ext>
                  </a:extLst>
                </a:gridCol>
                <a:gridCol w="737717">
                  <a:extLst>
                    <a:ext uri="{9D8B030D-6E8A-4147-A177-3AD203B41FA5}">
                      <a16:colId xmlns:a16="http://schemas.microsoft.com/office/drawing/2014/main" val="2878684640"/>
                    </a:ext>
                  </a:extLst>
                </a:gridCol>
                <a:gridCol w="737717">
                  <a:extLst>
                    <a:ext uri="{9D8B030D-6E8A-4147-A177-3AD203B41FA5}">
                      <a16:colId xmlns:a16="http://schemas.microsoft.com/office/drawing/2014/main" val="4130499264"/>
                    </a:ext>
                  </a:extLst>
                </a:gridCol>
                <a:gridCol w="737717">
                  <a:extLst>
                    <a:ext uri="{9D8B030D-6E8A-4147-A177-3AD203B41FA5}">
                      <a16:colId xmlns:a16="http://schemas.microsoft.com/office/drawing/2014/main" val="3228906051"/>
                    </a:ext>
                  </a:extLst>
                </a:gridCol>
                <a:gridCol w="737717">
                  <a:extLst>
                    <a:ext uri="{9D8B030D-6E8A-4147-A177-3AD203B41FA5}">
                      <a16:colId xmlns:a16="http://schemas.microsoft.com/office/drawing/2014/main" val="3275562245"/>
                    </a:ext>
                  </a:extLst>
                </a:gridCol>
                <a:gridCol w="737717">
                  <a:extLst>
                    <a:ext uri="{9D8B030D-6E8A-4147-A177-3AD203B41FA5}">
                      <a16:colId xmlns:a16="http://schemas.microsoft.com/office/drawing/2014/main" val="860073930"/>
                    </a:ext>
                  </a:extLst>
                </a:gridCol>
                <a:gridCol w="737717">
                  <a:extLst>
                    <a:ext uri="{9D8B030D-6E8A-4147-A177-3AD203B41FA5}">
                      <a16:colId xmlns:a16="http://schemas.microsoft.com/office/drawing/2014/main" val="1467152739"/>
                    </a:ext>
                  </a:extLst>
                </a:gridCol>
                <a:gridCol w="737717">
                  <a:extLst>
                    <a:ext uri="{9D8B030D-6E8A-4147-A177-3AD203B41FA5}">
                      <a16:colId xmlns:a16="http://schemas.microsoft.com/office/drawing/2014/main" val="389274549"/>
                    </a:ext>
                  </a:extLst>
                </a:gridCol>
                <a:gridCol w="737717">
                  <a:extLst>
                    <a:ext uri="{9D8B030D-6E8A-4147-A177-3AD203B41FA5}">
                      <a16:colId xmlns:a16="http://schemas.microsoft.com/office/drawing/2014/main" val="235113312"/>
                    </a:ext>
                  </a:extLst>
                </a:gridCol>
                <a:gridCol w="737717">
                  <a:extLst>
                    <a:ext uri="{9D8B030D-6E8A-4147-A177-3AD203B41FA5}">
                      <a16:colId xmlns:a16="http://schemas.microsoft.com/office/drawing/2014/main" val="2838882083"/>
                    </a:ext>
                  </a:extLst>
                </a:gridCol>
                <a:gridCol w="737717">
                  <a:extLst>
                    <a:ext uri="{9D8B030D-6E8A-4147-A177-3AD203B41FA5}">
                      <a16:colId xmlns:a16="http://schemas.microsoft.com/office/drawing/2014/main" val="3552824909"/>
                    </a:ext>
                  </a:extLst>
                </a:gridCol>
              </a:tblGrid>
              <a:tr h="488809">
                <a:tc>
                  <a:txBody>
                    <a:bodyPr/>
                    <a:lstStyle/>
                    <a:p>
                      <a:pPr algn="ctr"/>
                      <a:r>
                        <a:rPr lang="en-US" sz="1600" i="1">
                          <a:latin typeface="Arial" panose="020B0604020202020204" pitchFamily="34" charset="0"/>
                          <a:cs typeface="Arial" panose="020B0604020202020204" pitchFamily="34" charset="0"/>
                        </a:rPr>
                        <a:t>12-month process</a:t>
                      </a:r>
                    </a:p>
                  </a:txBody>
                  <a:tcPr marL="91646" marR="916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latin typeface="Arial" panose="020B0604020202020204" pitchFamily="34" charset="0"/>
                          <a:cs typeface="Arial" panose="020B0604020202020204" pitchFamily="34" charset="0"/>
                        </a:rPr>
                        <a:t>04/23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latin typeface="Arial" panose="020B0604020202020204" pitchFamily="34" charset="0"/>
                          <a:cs typeface="Arial" panose="020B0604020202020204" pitchFamily="34" charset="0"/>
                        </a:rPr>
                        <a:t>05/23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latin typeface="Arial" panose="020B0604020202020204" pitchFamily="34" charset="0"/>
                          <a:cs typeface="Arial" panose="020B0604020202020204" pitchFamily="34" charset="0"/>
                        </a:rPr>
                        <a:t>06/23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latin typeface="Arial" panose="020B0604020202020204" pitchFamily="34" charset="0"/>
                          <a:cs typeface="Arial" panose="020B0604020202020204" pitchFamily="34" charset="0"/>
                        </a:rPr>
                        <a:t>07/23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latin typeface="Arial" panose="020B0604020202020204" pitchFamily="34" charset="0"/>
                          <a:cs typeface="Arial" panose="020B0604020202020204" pitchFamily="34" charset="0"/>
                        </a:rPr>
                        <a:t>08/23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latin typeface="Arial" panose="020B0604020202020204" pitchFamily="34" charset="0"/>
                          <a:cs typeface="Arial" panose="020B0604020202020204" pitchFamily="34" charset="0"/>
                        </a:rPr>
                        <a:t>09/23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latin typeface="Arial" panose="020B0604020202020204" pitchFamily="34" charset="0"/>
                          <a:cs typeface="Arial" panose="020B0604020202020204" pitchFamily="34" charset="0"/>
                        </a:rPr>
                        <a:t>10/23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latin typeface="Arial" panose="020B0604020202020204" pitchFamily="34" charset="0"/>
                          <a:cs typeface="Arial" panose="020B0604020202020204" pitchFamily="34" charset="0"/>
                        </a:rPr>
                        <a:t>11/23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Arial" panose="020B0604020202020204" pitchFamily="34" charset="0"/>
                          <a:cs typeface="Arial" panose="020B0604020202020204" pitchFamily="34" charset="0"/>
                        </a:rPr>
                        <a:t>12/23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Arial" panose="020B0604020202020204" pitchFamily="34" charset="0"/>
                          <a:cs typeface="Arial" panose="020B0604020202020204" pitchFamily="34" charset="0"/>
                        </a:rPr>
                        <a:t>01/24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latin typeface="Arial" panose="020B0604020202020204" pitchFamily="34" charset="0"/>
                          <a:cs typeface="Arial" panose="020B0604020202020204" pitchFamily="34" charset="0"/>
                        </a:rPr>
                        <a:t>02/24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latin typeface="Arial" panose="020B0604020202020204" pitchFamily="34" charset="0"/>
                          <a:cs typeface="Arial" panose="020B0604020202020204" pitchFamily="34" charset="0"/>
                        </a:rPr>
                        <a:t>03/24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7264"/>
                  </a:ext>
                </a:extLst>
              </a:tr>
              <a:tr h="481180">
                <a:tc>
                  <a:txBody>
                    <a:bodyPr/>
                    <a:lstStyle/>
                    <a:p>
                      <a:r>
                        <a:rPr lang="en-US" sz="1200" b="0">
                          <a:latin typeface="Arial" panose="020B0604020202020204" pitchFamily="34" charset="0"/>
                          <a:cs typeface="Arial" panose="020B0604020202020204" pitchFamily="34" charset="0"/>
                        </a:rPr>
                        <a:t>Steering committee(s)</a:t>
                      </a:r>
                    </a:p>
                  </a:txBody>
                  <a:tcPr marL="91646" marR="916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kern="1200">
                        <a:solidFill>
                          <a:schemeClr val="dk1"/>
                        </a:solidFill>
                        <a:latin typeface="Arial" panose="020B0604020202020204" pitchFamily="34" charset="0"/>
                        <a:ea typeface="+mn-ea"/>
                        <a:cs typeface="Arial" panose="020B0604020202020204" pitchFamily="34" charset="0"/>
                      </a:endParaRPr>
                    </a:p>
                  </a:txBody>
                  <a:tcPr marL="91646" marR="9164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90273269"/>
                  </a:ext>
                </a:extLst>
              </a:tr>
              <a:tr h="481180">
                <a:tc>
                  <a:txBody>
                    <a:bodyPr/>
                    <a:lstStyle/>
                    <a:p>
                      <a:r>
                        <a:rPr lang="en-US" sz="1200" b="0">
                          <a:latin typeface="Arial" panose="020B0604020202020204" pitchFamily="34" charset="0"/>
                          <a:cs typeface="Arial" panose="020B0604020202020204" pitchFamily="34" charset="0"/>
                        </a:rPr>
                        <a:t>Populations &amp; service areas</a:t>
                      </a:r>
                    </a:p>
                  </a:txBody>
                  <a:tcPr marL="91646" marR="916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65211933"/>
                  </a:ext>
                </a:extLst>
              </a:tr>
              <a:tr h="481180">
                <a:tc>
                  <a:txBody>
                    <a:bodyPr/>
                    <a:lstStyle/>
                    <a:p>
                      <a:r>
                        <a:rPr lang="en-US" sz="1200" b="0" dirty="0">
                          <a:solidFill>
                            <a:schemeClr val="tx1"/>
                          </a:solidFill>
                          <a:latin typeface="Arial" panose="020B0604020202020204" pitchFamily="34" charset="0"/>
                          <a:cs typeface="Arial" panose="020B0604020202020204" pitchFamily="34" charset="0"/>
                        </a:rPr>
                        <a:t>Assess clinic &amp; community needs</a:t>
                      </a:r>
                    </a:p>
                  </a:txBody>
                  <a:tcPr marL="91646" marR="916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58361153"/>
                  </a:ext>
                </a:extLst>
              </a:tr>
              <a:tr h="481180">
                <a:tc>
                  <a:txBody>
                    <a:bodyPr/>
                    <a:lstStyle/>
                    <a:p>
                      <a:r>
                        <a:rPr lang="en-US" sz="1200" b="0">
                          <a:solidFill>
                            <a:schemeClr val="tx1"/>
                          </a:solidFill>
                          <a:latin typeface="Arial" panose="020B0604020202020204" pitchFamily="34" charset="0"/>
                          <a:cs typeface="Arial" panose="020B0604020202020204" pitchFamily="34" charset="0"/>
                        </a:rPr>
                        <a:t>Infrastructure for data quality</a:t>
                      </a:r>
                    </a:p>
                  </a:txBody>
                  <a:tcPr marL="91646" marR="916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34386808"/>
                  </a:ext>
                </a:extLst>
              </a:tr>
              <a:tr h="481180">
                <a:tc>
                  <a:txBody>
                    <a:bodyPr/>
                    <a:lstStyle/>
                    <a:p>
                      <a:r>
                        <a:rPr lang="en-US" sz="1200" b="0">
                          <a:latin typeface="Arial" panose="020B0604020202020204" pitchFamily="34" charset="0"/>
                          <a:cs typeface="Arial" panose="020B0604020202020204" pitchFamily="34" charset="0"/>
                        </a:rPr>
                        <a:t>CCBHC training &amp; education</a:t>
                      </a:r>
                    </a:p>
                  </a:txBody>
                  <a:tcPr marL="91646" marR="916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solidFill>
                          <a:schemeClr val="accent1"/>
                        </a:solidFill>
                        <a:latin typeface="Arial" panose="020B0604020202020204" pitchFamily="34" charset="0"/>
                        <a:cs typeface="Arial" panose="020B0604020202020204" pitchFamily="34" charset="0"/>
                      </a:endParaRPr>
                    </a:p>
                  </a:txBody>
                  <a:tcPr marL="91646" marR="9164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solidFill>
                          <a:schemeClr val="accent1"/>
                        </a:solidFill>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solidFill>
                          <a:schemeClr val="accent1"/>
                        </a:solidFill>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solidFill>
                          <a:schemeClr val="accent1"/>
                        </a:solidFill>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solidFill>
                          <a:schemeClr val="accent1"/>
                        </a:solidFill>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64154117"/>
                  </a:ext>
                </a:extLst>
              </a:tr>
              <a:tr h="481180">
                <a:tc>
                  <a:txBody>
                    <a:bodyPr/>
                    <a:lstStyle/>
                    <a:p>
                      <a:r>
                        <a:rPr lang="en-US" sz="1200" b="0">
                          <a:latin typeface="Arial" panose="020B0604020202020204" pitchFamily="34" charset="0"/>
                          <a:cs typeface="Arial" panose="020B0604020202020204" pitchFamily="34" charset="0"/>
                        </a:rPr>
                        <a:t>Certification &amp; planning </a:t>
                      </a:r>
                    </a:p>
                  </a:txBody>
                  <a:tcPr marL="91646" marR="916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solidFill>
                          <a:schemeClr val="accent1"/>
                        </a:solidFill>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solidFill>
                          <a:schemeClr val="accent1"/>
                        </a:solidFill>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solidFill>
                          <a:schemeClr val="accent1"/>
                        </a:solidFill>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55065049"/>
                  </a:ext>
                </a:extLst>
              </a:tr>
              <a:tr h="481180">
                <a:tc>
                  <a:txBody>
                    <a:bodyPr/>
                    <a:lstStyle/>
                    <a:p>
                      <a:r>
                        <a:rPr lang="en-US" sz="1200" b="0">
                          <a:solidFill>
                            <a:schemeClr val="tx1"/>
                          </a:solidFill>
                          <a:latin typeface="Arial" panose="020B0604020202020204" pitchFamily="34" charset="0"/>
                          <a:cs typeface="Arial" panose="020B0604020202020204" pitchFamily="34" charset="0"/>
                        </a:rPr>
                        <a:t>Establish CCBHC-PPS</a:t>
                      </a:r>
                    </a:p>
                  </a:txBody>
                  <a:tcPr marL="91646" marR="916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0100526"/>
                  </a:ext>
                </a:extLst>
              </a:tr>
              <a:tr h="481180">
                <a:tc>
                  <a:txBody>
                    <a:bodyPr/>
                    <a:lstStyle/>
                    <a:p>
                      <a:r>
                        <a:rPr lang="en-US" sz="1200" b="0">
                          <a:solidFill>
                            <a:schemeClr val="tx1"/>
                          </a:solidFill>
                          <a:latin typeface="Arial" panose="020B0604020202020204" pitchFamily="34" charset="0"/>
                          <a:cs typeface="Arial" panose="020B0604020202020204" pitchFamily="34" charset="0"/>
                        </a:rPr>
                        <a:t>CMS demonstration approval for CCBHC </a:t>
                      </a:r>
                    </a:p>
                  </a:txBody>
                  <a:tcPr marL="91646" marR="916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400" dirty="0">
                        <a:latin typeface="Arial" panose="020B0604020202020204" pitchFamily="34" charset="0"/>
                        <a:cs typeface="Arial" panose="020B0604020202020204" pitchFamily="34" charset="0"/>
                      </a:endParaRPr>
                    </a:p>
                  </a:txBody>
                  <a:tcPr marL="91646" marR="9164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85153351"/>
                  </a:ext>
                </a:extLst>
              </a:tr>
            </a:tbl>
          </a:graphicData>
        </a:graphic>
      </p:graphicFrame>
      <p:grpSp>
        <p:nvGrpSpPr>
          <p:cNvPr id="6" name="Group 5">
            <a:extLst>
              <a:ext uri="{FF2B5EF4-FFF2-40B4-BE49-F238E27FC236}">
                <a16:creationId xmlns:a16="http://schemas.microsoft.com/office/drawing/2014/main" id="{79B8651E-09A9-4F76-9858-FC4CE53055C2}"/>
              </a:ext>
            </a:extLst>
          </p:cNvPr>
          <p:cNvGrpSpPr/>
          <p:nvPr/>
        </p:nvGrpSpPr>
        <p:grpSpPr>
          <a:xfrm>
            <a:off x="9279214" y="1324000"/>
            <a:ext cx="2414278" cy="292267"/>
            <a:chOff x="5473622" y="5632371"/>
            <a:chExt cx="2414278" cy="221606"/>
          </a:xfrm>
        </p:grpSpPr>
        <p:grpSp>
          <p:nvGrpSpPr>
            <p:cNvPr id="8" name="Group 7">
              <a:extLst>
                <a:ext uri="{FF2B5EF4-FFF2-40B4-BE49-F238E27FC236}">
                  <a16:creationId xmlns:a16="http://schemas.microsoft.com/office/drawing/2014/main" id="{6FA6EDA9-81C9-442E-BFD9-AF6DA7ABBE4B}"/>
                </a:ext>
              </a:extLst>
            </p:cNvPr>
            <p:cNvGrpSpPr/>
            <p:nvPr/>
          </p:nvGrpSpPr>
          <p:grpSpPr>
            <a:xfrm>
              <a:off x="5473622" y="5632371"/>
              <a:ext cx="1077163" cy="221606"/>
              <a:chOff x="4044615" y="5686124"/>
              <a:chExt cx="1077163" cy="221606"/>
            </a:xfrm>
          </p:grpSpPr>
          <p:sp>
            <p:nvSpPr>
              <p:cNvPr id="12" name="Rectangle 11">
                <a:extLst>
                  <a:ext uri="{FF2B5EF4-FFF2-40B4-BE49-F238E27FC236}">
                    <a16:creationId xmlns:a16="http://schemas.microsoft.com/office/drawing/2014/main" id="{1AC05137-8C9A-4339-9A87-C51B99DA1226}"/>
                  </a:ext>
                </a:extLst>
              </p:cNvPr>
              <p:cNvSpPr/>
              <p:nvPr/>
            </p:nvSpPr>
            <p:spPr>
              <a:xfrm>
                <a:off x="4044615" y="5686124"/>
                <a:ext cx="221606" cy="221606"/>
              </a:xfrm>
              <a:prstGeom prst="rect">
                <a:avLst/>
              </a:prstGeom>
              <a:solidFill>
                <a:srgbClr val="94C93D"/>
              </a:solidFill>
              <a:ln>
                <a:noFill/>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75FFD2E-FAF4-4E78-99E4-D4AAEB0D51E5}"/>
                  </a:ext>
                </a:extLst>
              </p:cNvPr>
              <p:cNvSpPr txBox="1"/>
              <p:nvPr/>
            </p:nvSpPr>
            <p:spPr>
              <a:xfrm>
                <a:off x="4356459" y="5686124"/>
                <a:ext cx="765319" cy="22160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1200"/>
                  </a:spcBef>
                  <a:spcAft>
                    <a:spcPts val="0"/>
                  </a:spcAft>
                  <a:buClrTx/>
                  <a:buSzPct val="100000"/>
                  <a:buFontTx/>
                  <a:buNone/>
                  <a:tabLst/>
                  <a:defRPr/>
                </a:pPr>
                <a:r>
                  <a:rPr lang="en-US" sz="1050">
                    <a:solidFill>
                      <a:srgbClr val="000000"/>
                    </a:solidFill>
                    <a:latin typeface="Arial" panose="020B0604020202020204" pitchFamily="34" charset="0"/>
                    <a:cs typeface="Arial" panose="020B0604020202020204" pitchFamily="34" charset="0"/>
                  </a:rPr>
                  <a:t>Phase 1</a:t>
                </a:r>
                <a:endParaRPr kumimoji="0" lang="en-US" sz="10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43F9714B-32DD-4F74-BF83-D86A2078F59B}"/>
                </a:ext>
              </a:extLst>
            </p:cNvPr>
            <p:cNvGrpSpPr/>
            <p:nvPr/>
          </p:nvGrpSpPr>
          <p:grpSpPr>
            <a:xfrm>
              <a:off x="6781052" y="5632371"/>
              <a:ext cx="1106848" cy="221606"/>
              <a:chOff x="5352046" y="5686124"/>
              <a:chExt cx="1106848" cy="221606"/>
            </a:xfrm>
          </p:grpSpPr>
          <p:sp>
            <p:nvSpPr>
              <p:cNvPr id="10" name="Rectangle 9">
                <a:extLst>
                  <a:ext uri="{FF2B5EF4-FFF2-40B4-BE49-F238E27FC236}">
                    <a16:creationId xmlns:a16="http://schemas.microsoft.com/office/drawing/2014/main" id="{D32C6946-94D3-48B8-B7EA-497DD27DFCDC}"/>
                  </a:ext>
                </a:extLst>
              </p:cNvPr>
              <p:cNvSpPr/>
              <p:nvPr/>
            </p:nvSpPr>
            <p:spPr>
              <a:xfrm>
                <a:off x="5352046" y="5686124"/>
                <a:ext cx="221606" cy="221606"/>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6DC1FD3-4DD6-4ACF-9002-5CEA7C3E22A1}"/>
                  </a:ext>
                </a:extLst>
              </p:cNvPr>
              <p:cNvSpPr txBox="1"/>
              <p:nvPr/>
            </p:nvSpPr>
            <p:spPr>
              <a:xfrm>
                <a:off x="5663890" y="5686124"/>
                <a:ext cx="795004" cy="22160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1200"/>
                  </a:spcBef>
                  <a:spcAft>
                    <a:spcPts val="0"/>
                  </a:spcAft>
                  <a:buClrTx/>
                  <a:buSzPct val="100000"/>
                  <a:buFontTx/>
                  <a:buNone/>
                  <a:tabLst/>
                  <a:defRPr/>
                </a:pPr>
                <a:r>
                  <a:rPr kumimoji="0" lang="en-US" sz="10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Phase 2</a:t>
                </a:r>
              </a:p>
            </p:txBody>
          </p:sp>
        </p:grpSp>
      </p:grpSp>
      <p:sp>
        <p:nvSpPr>
          <p:cNvPr id="2" name="TextBox 1">
            <a:extLst>
              <a:ext uri="{FF2B5EF4-FFF2-40B4-BE49-F238E27FC236}">
                <a16:creationId xmlns:a16="http://schemas.microsoft.com/office/drawing/2014/main" id="{E5634DCC-56C6-FAE2-7D06-44594FF5D7A5}"/>
              </a:ext>
            </a:extLst>
          </p:cNvPr>
          <p:cNvSpPr txBox="1"/>
          <p:nvPr/>
        </p:nvSpPr>
        <p:spPr>
          <a:xfrm>
            <a:off x="3514253" y="2285014"/>
            <a:ext cx="1512711" cy="246221"/>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Develop committee(s)</a:t>
            </a:r>
          </a:p>
        </p:txBody>
      </p:sp>
      <p:sp>
        <p:nvSpPr>
          <p:cNvPr id="17" name="TextBox 16">
            <a:extLst>
              <a:ext uri="{FF2B5EF4-FFF2-40B4-BE49-F238E27FC236}">
                <a16:creationId xmlns:a16="http://schemas.microsoft.com/office/drawing/2014/main" id="{4E9118D0-572C-3C09-9BB6-C22FE01AC064}"/>
              </a:ext>
            </a:extLst>
          </p:cNvPr>
          <p:cNvSpPr txBox="1"/>
          <p:nvPr/>
        </p:nvSpPr>
        <p:spPr>
          <a:xfrm>
            <a:off x="6119310" y="2210393"/>
            <a:ext cx="5626209"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Maintain committees, subcommittees, and partnerships with regular meeting cadences, notes, and deliverables to ensure state-specific components are included in CCBHC</a:t>
            </a:r>
          </a:p>
        </p:txBody>
      </p:sp>
      <p:sp>
        <p:nvSpPr>
          <p:cNvPr id="18" name="TextBox 17">
            <a:extLst>
              <a:ext uri="{FF2B5EF4-FFF2-40B4-BE49-F238E27FC236}">
                <a16:creationId xmlns:a16="http://schemas.microsoft.com/office/drawing/2014/main" id="{71E00A63-E995-F3E2-BE3C-30AF6ABCA104}"/>
              </a:ext>
            </a:extLst>
          </p:cNvPr>
          <p:cNvSpPr txBox="1"/>
          <p:nvPr/>
        </p:nvSpPr>
        <p:spPr>
          <a:xfrm>
            <a:off x="3491312" y="2697565"/>
            <a:ext cx="3105493"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Solicit input from focus populations, identify potential CCBHCs/catchment areas </a:t>
            </a:r>
          </a:p>
        </p:txBody>
      </p:sp>
      <p:sp>
        <p:nvSpPr>
          <p:cNvPr id="19" name="TextBox 18">
            <a:extLst>
              <a:ext uri="{FF2B5EF4-FFF2-40B4-BE49-F238E27FC236}">
                <a16:creationId xmlns:a16="http://schemas.microsoft.com/office/drawing/2014/main" id="{6360CD8D-5ABF-BFD7-7F5A-E04E8CC9486F}"/>
              </a:ext>
            </a:extLst>
          </p:cNvPr>
          <p:cNvSpPr txBox="1"/>
          <p:nvPr/>
        </p:nvSpPr>
        <p:spPr>
          <a:xfrm>
            <a:off x="6875958" y="2694343"/>
            <a:ext cx="4831644"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Identify population health needs and secure insight from those communities, work with providers to select initial sites and regions they will serve as CCBHCs</a:t>
            </a:r>
          </a:p>
        </p:txBody>
      </p:sp>
      <p:sp>
        <p:nvSpPr>
          <p:cNvPr id="21" name="TextBox 20">
            <a:extLst>
              <a:ext uri="{FF2B5EF4-FFF2-40B4-BE49-F238E27FC236}">
                <a16:creationId xmlns:a16="http://schemas.microsoft.com/office/drawing/2014/main" id="{E5F46053-51E9-71BB-02B8-50FC04802BE5}"/>
              </a:ext>
            </a:extLst>
          </p:cNvPr>
          <p:cNvSpPr txBox="1"/>
          <p:nvPr/>
        </p:nvSpPr>
        <p:spPr>
          <a:xfrm>
            <a:off x="3712423" y="3646326"/>
            <a:ext cx="2895600"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Identify data collection infrastructure needs and begin processes for quality measurement </a:t>
            </a:r>
          </a:p>
        </p:txBody>
      </p:sp>
      <p:sp>
        <p:nvSpPr>
          <p:cNvPr id="22" name="TextBox 21">
            <a:extLst>
              <a:ext uri="{FF2B5EF4-FFF2-40B4-BE49-F238E27FC236}">
                <a16:creationId xmlns:a16="http://schemas.microsoft.com/office/drawing/2014/main" id="{0A215EE7-B35E-DDEF-50F2-B6F3186BBA0E}"/>
              </a:ext>
            </a:extLst>
          </p:cNvPr>
          <p:cNvSpPr txBox="1"/>
          <p:nvPr/>
        </p:nvSpPr>
        <p:spPr>
          <a:xfrm>
            <a:off x="6890069" y="3649850"/>
            <a:ext cx="4803423"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Onboard and maintain technology platforms for clinic and state efforts to ensure accurate measure of quality measures and population health needs</a:t>
            </a:r>
          </a:p>
        </p:txBody>
      </p:sp>
      <p:sp>
        <p:nvSpPr>
          <p:cNvPr id="23" name="TextBox 22">
            <a:extLst>
              <a:ext uri="{FF2B5EF4-FFF2-40B4-BE49-F238E27FC236}">
                <a16:creationId xmlns:a16="http://schemas.microsoft.com/office/drawing/2014/main" id="{7CAFEF8E-0415-4B68-232D-5FB2C93A5B1C}"/>
              </a:ext>
            </a:extLst>
          </p:cNvPr>
          <p:cNvSpPr txBox="1"/>
          <p:nvPr/>
        </p:nvSpPr>
        <p:spPr>
          <a:xfrm>
            <a:off x="3514253" y="3147160"/>
            <a:ext cx="3105494"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Launch and complete community needs assessments and clinic readiness assessments </a:t>
            </a:r>
          </a:p>
        </p:txBody>
      </p:sp>
      <p:sp>
        <p:nvSpPr>
          <p:cNvPr id="24" name="TextBox 23">
            <a:extLst>
              <a:ext uri="{FF2B5EF4-FFF2-40B4-BE49-F238E27FC236}">
                <a16:creationId xmlns:a16="http://schemas.microsoft.com/office/drawing/2014/main" id="{38230802-CF18-4922-59A8-1B9473343057}"/>
              </a:ext>
            </a:extLst>
          </p:cNvPr>
          <p:cNvSpPr txBox="1"/>
          <p:nvPr/>
        </p:nvSpPr>
        <p:spPr>
          <a:xfrm>
            <a:off x="7570280" y="3096891"/>
            <a:ext cx="4272525" cy="553998"/>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Assure clinics’ community needs assessments and clinic readiness </a:t>
            </a:r>
          </a:p>
          <a:p>
            <a:r>
              <a:rPr lang="en-US" sz="1000">
                <a:solidFill>
                  <a:schemeClr val="bg1"/>
                </a:solidFill>
                <a:latin typeface="Arial" panose="020B0604020202020204" pitchFamily="34" charset="0"/>
                <a:cs typeface="Arial" panose="020B0604020202020204" pitchFamily="34" charset="0"/>
              </a:rPr>
              <a:t>assessments are complete, accurate, and aligned for criteria and certification needs</a:t>
            </a:r>
          </a:p>
        </p:txBody>
      </p:sp>
      <p:sp>
        <p:nvSpPr>
          <p:cNvPr id="25" name="TextBox 24">
            <a:extLst>
              <a:ext uri="{FF2B5EF4-FFF2-40B4-BE49-F238E27FC236}">
                <a16:creationId xmlns:a16="http://schemas.microsoft.com/office/drawing/2014/main" id="{C23D5120-5DA0-80BB-D10A-DEA090C1B761}"/>
              </a:ext>
            </a:extLst>
          </p:cNvPr>
          <p:cNvSpPr txBox="1"/>
          <p:nvPr/>
        </p:nvSpPr>
        <p:spPr>
          <a:xfrm>
            <a:off x="6245473" y="4599168"/>
            <a:ext cx="1961526"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Formalize CCBHC criteria &amp; create certification process</a:t>
            </a:r>
          </a:p>
        </p:txBody>
      </p:sp>
      <p:sp>
        <p:nvSpPr>
          <p:cNvPr id="26" name="TextBox 25">
            <a:extLst>
              <a:ext uri="{FF2B5EF4-FFF2-40B4-BE49-F238E27FC236}">
                <a16:creationId xmlns:a16="http://schemas.microsoft.com/office/drawing/2014/main" id="{561E0DB0-9EA9-3AB1-72F8-C109D23DB755}"/>
              </a:ext>
            </a:extLst>
          </p:cNvPr>
          <p:cNvSpPr txBox="1"/>
          <p:nvPr/>
        </p:nvSpPr>
        <p:spPr>
          <a:xfrm>
            <a:off x="8254392" y="4616204"/>
            <a:ext cx="3514762"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Work with clinics to meet SAMSHA and state certification criteria, certify clinics, and plan for future certifications</a:t>
            </a:r>
          </a:p>
        </p:txBody>
      </p:sp>
      <p:sp>
        <p:nvSpPr>
          <p:cNvPr id="27" name="TextBox 26">
            <a:extLst>
              <a:ext uri="{FF2B5EF4-FFF2-40B4-BE49-F238E27FC236}">
                <a16:creationId xmlns:a16="http://schemas.microsoft.com/office/drawing/2014/main" id="{CCA88AC4-E95A-09F7-319E-767869074A7A}"/>
              </a:ext>
            </a:extLst>
          </p:cNvPr>
          <p:cNvSpPr txBox="1"/>
          <p:nvPr/>
        </p:nvSpPr>
        <p:spPr>
          <a:xfrm>
            <a:off x="5688920" y="5174587"/>
            <a:ext cx="1700815" cy="246221"/>
          </a:xfrm>
          <a:prstGeom prst="rect">
            <a:avLst/>
          </a:prstGeom>
          <a:noFill/>
        </p:spPr>
        <p:txBody>
          <a:bodyPr wrap="square" rtlCol="0">
            <a:spAutoFit/>
          </a:bodyPr>
          <a:lstStyle/>
          <a:p>
            <a:pPr algn="ctr"/>
            <a:r>
              <a:rPr lang="en-US" sz="1000">
                <a:solidFill>
                  <a:schemeClr val="bg1"/>
                </a:solidFill>
                <a:latin typeface="Arial" panose="020B0604020202020204" pitchFamily="34" charset="0"/>
                <a:cs typeface="Arial" panose="020B0604020202020204" pitchFamily="34" charset="0"/>
              </a:rPr>
              <a:t>Select the CCBHC-PPS</a:t>
            </a:r>
          </a:p>
        </p:txBody>
      </p:sp>
      <p:sp>
        <p:nvSpPr>
          <p:cNvPr id="28" name="TextBox 27">
            <a:extLst>
              <a:ext uri="{FF2B5EF4-FFF2-40B4-BE49-F238E27FC236}">
                <a16:creationId xmlns:a16="http://schemas.microsoft.com/office/drawing/2014/main" id="{96B8EFDE-9E3E-02B3-8CB2-D494992C3C49}"/>
              </a:ext>
            </a:extLst>
          </p:cNvPr>
          <p:cNvSpPr txBox="1"/>
          <p:nvPr/>
        </p:nvSpPr>
        <p:spPr>
          <a:xfrm>
            <a:off x="9985301" y="5587923"/>
            <a:ext cx="1512711"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Apply for the demo, waiver, or SPA </a:t>
            </a:r>
          </a:p>
        </p:txBody>
      </p:sp>
      <p:sp>
        <p:nvSpPr>
          <p:cNvPr id="29" name="TextBox 28">
            <a:extLst>
              <a:ext uri="{FF2B5EF4-FFF2-40B4-BE49-F238E27FC236}">
                <a16:creationId xmlns:a16="http://schemas.microsoft.com/office/drawing/2014/main" id="{5DCDA31F-9580-0B55-02DA-98D5BB4F79F8}"/>
              </a:ext>
            </a:extLst>
          </p:cNvPr>
          <p:cNvSpPr txBox="1"/>
          <p:nvPr/>
        </p:nvSpPr>
        <p:spPr>
          <a:xfrm>
            <a:off x="7618380" y="5097643"/>
            <a:ext cx="3222728" cy="400110"/>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Establish a CCBHC-PPS system and work with clinics to help calculate a site-specific rate </a:t>
            </a:r>
          </a:p>
        </p:txBody>
      </p:sp>
      <p:sp>
        <p:nvSpPr>
          <p:cNvPr id="14" name="Arrow: Right 13">
            <a:extLst>
              <a:ext uri="{FF2B5EF4-FFF2-40B4-BE49-F238E27FC236}">
                <a16:creationId xmlns:a16="http://schemas.microsoft.com/office/drawing/2014/main" id="{B9BC5506-7347-C92E-2153-FB5D347A1B39}"/>
              </a:ext>
            </a:extLst>
          </p:cNvPr>
          <p:cNvSpPr/>
          <p:nvPr/>
        </p:nvSpPr>
        <p:spPr>
          <a:xfrm>
            <a:off x="11540632" y="2918431"/>
            <a:ext cx="409774" cy="85756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08E514E-D961-82A4-B475-1CFCA6299B61}"/>
              </a:ext>
            </a:extLst>
          </p:cNvPr>
          <p:cNvSpPr txBox="1"/>
          <p:nvPr/>
        </p:nvSpPr>
        <p:spPr>
          <a:xfrm>
            <a:off x="7262258" y="4199776"/>
            <a:ext cx="4033911" cy="246221"/>
          </a:xfrm>
          <a:prstGeom prst="rect">
            <a:avLst/>
          </a:prstGeom>
          <a:noFill/>
        </p:spPr>
        <p:txBody>
          <a:bodyPr wrap="square" rtlCol="0">
            <a:spAutoFit/>
          </a:bodyPr>
          <a:lstStyle/>
          <a:p>
            <a:r>
              <a:rPr lang="en-US" sz="1000">
                <a:solidFill>
                  <a:schemeClr val="bg1"/>
                </a:solidFill>
                <a:latin typeface="Arial" panose="020B0604020202020204" pitchFamily="34" charset="0"/>
                <a:cs typeface="Arial" panose="020B0604020202020204" pitchFamily="34" charset="0"/>
              </a:rPr>
              <a:t>Identify and provide TA, quality measures as possible </a:t>
            </a:r>
          </a:p>
        </p:txBody>
      </p:sp>
      <p:sp>
        <p:nvSpPr>
          <p:cNvPr id="16" name="Text Placeholder 5">
            <a:extLst>
              <a:ext uri="{FF2B5EF4-FFF2-40B4-BE49-F238E27FC236}">
                <a16:creationId xmlns:a16="http://schemas.microsoft.com/office/drawing/2014/main" id="{C1E70E83-746F-E2E2-4EFE-FE9D193D53C1}"/>
              </a:ext>
            </a:extLst>
          </p:cNvPr>
          <p:cNvSpPr txBox="1">
            <a:spLocks/>
          </p:cNvSpPr>
          <p:nvPr/>
        </p:nvSpPr>
        <p:spPr>
          <a:xfrm>
            <a:off x="375508" y="827331"/>
            <a:ext cx="10515600" cy="483839"/>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solidFill>
                  <a:srgbClr val="03647A"/>
                </a:solidFill>
                <a:latin typeface="Arial" panose="020B0604020202020204" pitchFamily="34" charset="0"/>
                <a:cs typeface="Arial" panose="020B0604020202020204" pitchFamily="34" charset="0"/>
              </a:rPr>
              <a:t>As your organization begins work towards CCBHC readiness, please consider focusing internal conversations on the needs assessment, data infrastructure, and PPS billing. </a:t>
            </a:r>
          </a:p>
        </p:txBody>
      </p:sp>
      <p:sp>
        <p:nvSpPr>
          <p:cNvPr id="30" name="TextBox 29">
            <a:extLst>
              <a:ext uri="{FF2B5EF4-FFF2-40B4-BE49-F238E27FC236}">
                <a16:creationId xmlns:a16="http://schemas.microsoft.com/office/drawing/2014/main" id="{A2B9EA38-CEEA-D430-2621-FB18B7B6676D}"/>
              </a:ext>
            </a:extLst>
          </p:cNvPr>
          <p:cNvSpPr txBox="1"/>
          <p:nvPr/>
        </p:nvSpPr>
        <p:spPr>
          <a:xfrm>
            <a:off x="10025270" y="1094165"/>
            <a:ext cx="179122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Key</a:t>
            </a:r>
          </a:p>
        </p:txBody>
      </p:sp>
      <p:sp>
        <p:nvSpPr>
          <p:cNvPr id="15" name="Rectangle 14">
            <a:extLst>
              <a:ext uri="{FF2B5EF4-FFF2-40B4-BE49-F238E27FC236}">
                <a16:creationId xmlns:a16="http://schemas.microsoft.com/office/drawing/2014/main" id="{DA9DAAE4-AF41-0512-6D20-65B54F678A62}"/>
              </a:ext>
            </a:extLst>
          </p:cNvPr>
          <p:cNvSpPr/>
          <p:nvPr/>
        </p:nvSpPr>
        <p:spPr>
          <a:xfrm>
            <a:off x="7318778" y="1661731"/>
            <a:ext cx="705567" cy="43572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13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5C0C-2AE9-587F-C47E-FEF52E448189}"/>
              </a:ext>
            </a:extLst>
          </p:cNvPr>
          <p:cNvSpPr>
            <a:spLocks noGrp="1"/>
          </p:cNvSpPr>
          <p:nvPr>
            <p:ph type="title"/>
          </p:nvPr>
        </p:nvSpPr>
        <p:spPr/>
        <p:txBody>
          <a:bodyPr/>
          <a:lstStyle/>
          <a:p>
            <a:r>
              <a:rPr lang="en-US" dirty="0"/>
              <a:t>Bipartisan Safer Communities Act (BSCA)</a:t>
            </a:r>
          </a:p>
        </p:txBody>
      </p:sp>
      <p:sp>
        <p:nvSpPr>
          <p:cNvPr id="3" name="Content Placeholder 2">
            <a:extLst>
              <a:ext uri="{FF2B5EF4-FFF2-40B4-BE49-F238E27FC236}">
                <a16:creationId xmlns:a16="http://schemas.microsoft.com/office/drawing/2014/main" id="{96F3F90C-D805-C1CC-6226-0AC83CC27015}"/>
              </a:ext>
            </a:extLst>
          </p:cNvPr>
          <p:cNvSpPr>
            <a:spLocks noGrp="1"/>
          </p:cNvSpPr>
          <p:nvPr>
            <p:ph idx="1"/>
          </p:nvPr>
        </p:nvSpPr>
        <p:spPr>
          <a:xfrm>
            <a:off x="838200" y="1773374"/>
            <a:ext cx="10515600" cy="4303229"/>
          </a:xfrm>
        </p:spPr>
        <p:txBody>
          <a:bodyPr>
            <a:normAutofit fontScale="92500" lnSpcReduction="10000"/>
          </a:bodyPr>
          <a:lstStyle/>
          <a:p>
            <a:r>
              <a:rPr lang="en-US" dirty="0"/>
              <a:t>Signed into law on June 25, 2022.</a:t>
            </a:r>
          </a:p>
          <a:p>
            <a:r>
              <a:rPr lang="en-US" dirty="0"/>
              <a:t>Provided funding for two rounds of state planning grants to enable states to join the demonstration. </a:t>
            </a:r>
          </a:p>
          <a:p>
            <a:pPr lvl="1"/>
            <a:r>
              <a:rPr lang="en-US" dirty="0"/>
              <a:t>The first round of 15 grants was awarded this past March (including Montana). </a:t>
            </a:r>
          </a:p>
          <a:p>
            <a:pPr lvl="1"/>
            <a:r>
              <a:rPr lang="en-US" dirty="0"/>
              <a:t>States must prepare an application to participate in a four-year CCBHC demonstration program. </a:t>
            </a:r>
          </a:p>
          <a:p>
            <a:pPr lvl="1"/>
            <a:r>
              <a:rPr lang="en-US" dirty="0"/>
              <a:t>These states will compete to be one of the 10 states joining the demonstration in July 2024. Another round of 15 planning grants will be awarded in 2025. </a:t>
            </a:r>
          </a:p>
          <a:p>
            <a:r>
              <a:rPr lang="en-US" dirty="0"/>
              <a:t>Starting in July 2024, up to 10 states will be added to the Medicaid demonstration program every two years. </a:t>
            </a:r>
          </a:p>
          <a:p>
            <a:r>
              <a:rPr lang="en-US" dirty="0"/>
              <a:t>The BSCA extends the program through September 30, 2025 for the original 8 states, allows the two new states to be awarded six years of funding, and any new state added to the program under the BSCA will receive funding for four years. </a:t>
            </a:r>
          </a:p>
        </p:txBody>
      </p:sp>
      <p:sp>
        <p:nvSpPr>
          <p:cNvPr id="5" name="Slide Number Placeholder 4">
            <a:extLst>
              <a:ext uri="{FF2B5EF4-FFF2-40B4-BE49-F238E27FC236}">
                <a16:creationId xmlns:a16="http://schemas.microsoft.com/office/drawing/2014/main" id="{660279DA-AC35-5A1C-1012-7E3898087E33}"/>
              </a:ext>
            </a:extLst>
          </p:cNvPr>
          <p:cNvSpPr>
            <a:spLocks noGrp="1"/>
          </p:cNvSpPr>
          <p:nvPr>
            <p:ph type="sldNum" sz="quarter" idx="12"/>
          </p:nvPr>
        </p:nvSpPr>
        <p:spPr/>
        <p:txBody>
          <a:bodyPr/>
          <a:lstStyle/>
          <a:p>
            <a:fld id="{A5ADF824-5DA6-8947-92A8-11800B62386F}" type="slidenum">
              <a:rPr lang="en-US" smtClean="0"/>
              <a:t>5</a:t>
            </a:fld>
            <a:endParaRPr lang="en-US"/>
          </a:p>
        </p:txBody>
      </p:sp>
      <p:sp>
        <p:nvSpPr>
          <p:cNvPr id="8" name="Text Placeholder 5">
            <a:extLst>
              <a:ext uri="{FF2B5EF4-FFF2-40B4-BE49-F238E27FC236}">
                <a16:creationId xmlns:a16="http://schemas.microsoft.com/office/drawing/2014/main" id="{2AF3E143-C71D-93A5-B902-BAE8ECB99370}"/>
              </a:ext>
            </a:extLst>
          </p:cNvPr>
          <p:cNvSpPr txBox="1">
            <a:spLocks/>
          </p:cNvSpPr>
          <p:nvPr/>
        </p:nvSpPr>
        <p:spPr>
          <a:xfrm>
            <a:off x="838200" y="1150001"/>
            <a:ext cx="10515600" cy="483839"/>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solidFill>
                  <a:srgbClr val="03647A"/>
                </a:solidFill>
                <a:latin typeface="Arial" panose="020B0604020202020204" pitchFamily="34" charset="0"/>
                <a:cs typeface="Arial" panose="020B0604020202020204" pitchFamily="34" charset="0"/>
              </a:rPr>
              <a:t>This legislation authorized the continued funding and expansion of the CCBHC program, leading the way for states like Montana to receive planning grants and eventually participate in the demonstration.</a:t>
            </a:r>
          </a:p>
        </p:txBody>
      </p:sp>
    </p:spTree>
    <p:extLst>
      <p:ext uri="{BB962C8B-B14F-4D97-AF65-F5344CB8AC3E}">
        <p14:creationId xmlns:p14="http://schemas.microsoft.com/office/powerpoint/2010/main" val="371795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E64E-964E-EB13-15BD-08077DD3CA6C}"/>
              </a:ext>
            </a:extLst>
          </p:cNvPr>
          <p:cNvSpPr>
            <a:spLocks noGrp="1"/>
          </p:cNvSpPr>
          <p:nvPr>
            <p:ph type="title"/>
          </p:nvPr>
        </p:nvSpPr>
        <p:spPr/>
        <p:txBody>
          <a:bodyPr/>
          <a:lstStyle/>
          <a:p>
            <a:r>
              <a:rPr lang="en-US" dirty="0"/>
              <a:t>Montana Options for CCBHC Demonstration</a:t>
            </a:r>
          </a:p>
        </p:txBody>
      </p:sp>
      <p:sp>
        <p:nvSpPr>
          <p:cNvPr id="5" name="Slide Number Placeholder 4">
            <a:extLst>
              <a:ext uri="{FF2B5EF4-FFF2-40B4-BE49-F238E27FC236}">
                <a16:creationId xmlns:a16="http://schemas.microsoft.com/office/drawing/2014/main" id="{A17D2751-FB4D-DCD7-D052-7630D9A147E7}"/>
              </a:ext>
            </a:extLst>
          </p:cNvPr>
          <p:cNvSpPr>
            <a:spLocks noGrp="1"/>
          </p:cNvSpPr>
          <p:nvPr>
            <p:ph type="sldNum" sz="quarter" idx="12"/>
          </p:nvPr>
        </p:nvSpPr>
        <p:spPr/>
        <p:txBody>
          <a:bodyPr/>
          <a:lstStyle/>
          <a:p>
            <a:fld id="{A5ADF824-5DA6-8947-92A8-11800B62386F}" type="slidenum">
              <a:rPr lang="en-US" smtClean="0"/>
              <a:t>6</a:t>
            </a:fld>
            <a:endParaRPr lang="en-US"/>
          </a:p>
        </p:txBody>
      </p:sp>
      <p:sp>
        <p:nvSpPr>
          <p:cNvPr id="3" name="Rectangle 2">
            <a:extLst>
              <a:ext uri="{FF2B5EF4-FFF2-40B4-BE49-F238E27FC236}">
                <a16:creationId xmlns:a16="http://schemas.microsoft.com/office/drawing/2014/main" id="{D606CA81-697A-A6D1-25FA-B7B195123184}"/>
              </a:ext>
            </a:extLst>
          </p:cNvPr>
          <p:cNvSpPr/>
          <p:nvPr/>
        </p:nvSpPr>
        <p:spPr>
          <a:xfrm>
            <a:off x="604058" y="2240280"/>
            <a:ext cx="1988127" cy="2377440"/>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Arial" panose="020B0604020202020204" pitchFamily="34" charset="0"/>
                <a:cs typeface="Arial" panose="020B0604020202020204" pitchFamily="34" charset="0"/>
              </a:rPr>
              <a:t>March 2024</a:t>
            </a:r>
          </a:p>
          <a:p>
            <a:pPr algn="ctr"/>
            <a:r>
              <a:rPr lang="en-US" dirty="0">
                <a:solidFill>
                  <a:schemeClr val="bg1"/>
                </a:solidFill>
                <a:latin typeface="Arial" panose="020B0604020202020204" pitchFamily="34" charset="0"/>
                <a:cs typeface="Arial" panose="020B0604020202020204" pitchFamily="34" charset="0"/>
              </a:rPr>
              <a:t>Montana submits CCBHC Demonstration and Certification to SAMHSA/CMS</a:t>
            </a:r>
          </a:p>
        </p:txBody>
      </p:sp>
      <p:cxnSp>
        <p:nvCxnSpPr>
          <p:cNvPr id="7" name="Straight Arrow Connector 6">
            <a:extLst>
              <a:ext uri="{FF2B5EF4-FFF2-40B4-BE49-F238E27FC236}">
                <a16:creationId xmlns:a16="http://schemas.microsoft.com/office/drawing/2014/main" id="{5067025D-4B80-0E3C-FE1F-3757D48C8AC1}"/>
              </a:ext>
            </a:extLst>
          </p:cNvPr>
          <p:cNvCxnSpPr>
            <a:cxnSpLocks/>
            <a:stCxn id="3" idx="3"/>
          </p:cNvCxnSpPr>
          <p:nvPr/>
        </p:nvCxnSpPr>
        <p:spPr>
          <a:xfrm>
            <a:off x="2592185" y="3429000"/>
            <a:ext cx="67333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250E774-B8EE-73B8-07E8-5CE88052BE61}"/>
              </a:ext>
            </a:extLst>
          </p:cNvPr>
          <p:cNvSpPr/>
          <p:nvPr/>
        </p:nvSpPr>
        <p:spPr>
          <a:xfrm>
            <a:off x="3341715" y="2762903"/>
            <a:ext cx="1386841" cy="1332193"/>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Arial" panose="020B0604020202020204" pitchFamily="34" charset="0"/>
                <a:cs typeface="Arial" panose="020B0604020202020204" pitchFamily="34" charset="0"/>
              </a:rPr>
              <a:t>July 2024</a:t>
            </a:r>
          </a:p>
          <a:p>
            <a:pPr algn="ctr"/>
            <a:r>
              <a:rPr lang="en-US" dirty="0">
                <a:solidFill>
                  <a:schemeClr val="bg1"/>
                </a:solidFill>
                <a:latin typeface="Arial" panose="020B0604020202020204" pitchFamily="34" charset="0"/>
                <a:cs typeface="Arial" panose="020B0604020202020204" pitchFamily="34" charset="0"/>
              </a:rPr>
              <a:t>Is Montana selected to participate?</a:t>
            </a:r>
          </a:p>
        </p:txBody>
      </p:sp>
      <p:cxnSp>
        <p:nvCxnSpPr>
          <p:cNvPr id="11" name="Connector: Elbow 10">
            <a:extLst>
              <a:ext uri="{FF2B5EF4-FFF2-40B4-BE49-F238E27FC236}">
                <a16:creationId xmlns:a16="http://schemas.microsoft.com/office/drawing/2014/main" id="{B2A8E242-E701-FDBA-3EF4-5D09644FE9DD}"/>
              </a:ext>
            </a:extLst>
          </p:cNvPr>
          <p:cNvCxnSpPr>
            <a:cxnSpLocks/>
            <a:stCxn id="8" idx="3"/>
          </p:cNvCxnSpPr>
          <p:nvPr/>
        </p:nvCxnSpPr>
        <p:spPr>
          <a:xfrm>
            <a:off x="4321232" y="3428538"/>
            <a:ext cx="1562793" cy="1058331"/>
          </a:xfrm>
          <a:prstGeom prst="bentConnector3">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2A21054-815A-418A-D397-569396CC3304}"/>
              </a:ext>
            </a:extLst>
          </p:cNvPr>
          <p:cNvSpPr/>
          <p:nvPr/>
        </p:nvSpPr>
        <p:spPr>
          <a:xfrm>
            <a:off x="5983777" y="2037159"/>
            <a:ext cx="947651" cy="666096"/>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Yes</a:t>
            </a:r>
          </a:p>
        </p:txBody>
      </p:sp>
      <p:sp>
        <p:nvSpPr>
          <p:cNvPr id="15" name="Rectangle 14">
            <a:extLst>
              <a:ext uri="{FF2B5EF4-FFF2-40B4-BE49-F238E27FC236}">
                <a16:creationId xmlns:a16="http://schemas.microsoft.com/office/drawing/2014/main" id="{094E534D-C29F-663A-2FDD-339F6BACD708}"/>
              </a:ext>
            </a:extLst>
          </p:cNvPr>
          <p:cNvSpPr/>
          <p:nvPr/>
        </p:nvSpPr>
        <p:spPr>
          <a:xfrm>
            <a:off x="5983777" y="4153821"/>
            <a:ext cx="947651" cy="666096"/>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No</a:t>
            </a:r>
          </a:p>
        </p:txBody>
      </p:sp>
      <p:cxnSp>
        <p:nvCxnSpPr>
          <p:cNvPr id="18" name="Straight Arrow Connector 17">
            <a:extLst>
              <a:ext uri="{FF2B5EF4-FFF2-40B4-BE49-F238E27FC236}">
                <a16:creationId xmlns:a16="http://schemas.microsoft.com/office/drawing/2014/main" id="{8967B848-5D12-141F-13C4-F59DDE967EEE}"/>
              </a:ext>
            </a:extLst>
          </p:cNvPr>
          <p:cNvCxnSpPr>
            <a:stCxn id="14" idx="3"/>
          </p:cNvCxnSpPr>
          <p:nvPr/>
        </p:nvCxnSpPr>
        <p:spPr>
          <a:xfrm>
            <a:off x="6931428" y="2370207"/>
            <a:ext cx="407323"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C4B0558-7D5F-3422-5E89-E04514CA9793}"/>
              </a:ext>
            </a:extLst>
          </p:cNvPr>
          <p:cNvSpPr/>
          <p:nvPr/>
        </p:nvSpPr>
        <p:spPr>
          <a:xfrm>
            <a:off x="7450972" y="1703650"/>
            <a:ext cx="1691642" cy="1332193"/>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Arial" panose="020B0604020202020204" pitchFamily="34" charset="0"/>
                <a:cs typeface="Arial" panose="020B0604020202020204" pitchFamily="34" charset="0"/>
              </a:rPr>
              <a:t>July 2024</a:t>
            </a:r>
          </a:p>
          <a:p>
            <a:pPr algn="ctr"/>
            <a:r>
              <a:rPr lang="en-US" dirty="0">
                <a:solidFill>
                  <a:schemeClr val="bg1"/>
                </a:solidFill>
                <a:latin typeface="Arial" panose="020B0604020202020204" pitchFamily="34" charset="0"/>
                <a:cs typeface="Arial" panose="020B0604020202020204" pitchFamily="34" charset="0"/>
              </a:rPr>
              <a:t>CCBHC Demonstration go-live</a:t>
            </a:r>
          </a:p>
        </p:txBody>
      </p:sp>
      <p:cxnSp>
        <p:nvCxnSpPr>
          <p:cNvPr id="22" name="Connector: Elbow 21">
            <a:extLst>
              <a:ext uri="{FF2B5EF4-FFF2-40B4-BE49-F238E27FC236}">
                <a16:creationId xmlns:a16="http://schemas.microsoft.com/office/drawing/2014/main" id="{68306833-C8AD-C1B1-0D45-B33D246DA0A4}"/>
              </a:ext>
            </a:extLst>
          </p:cNvPr>
          <p:cNvCxnSpPr>
            <a:cxnSpLocks/>
          </p:cNvCxnSpPr>
          <p:nvPr/>
        </p:nvCxnSpPr>
        <p:spPr>
          <a:xfrm flipV="1">
            <a:off x="4321232" y="2370207"/>
            <a:ext cx="1562793" cy="1058331"/>
          </a:xfrm>
          <a:prstGeom prst="bentConnector3">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AFB686-347D-424F-C8BB-E97E80F47B43}"/>
              </a:ext>
            </a:extLst>
          </p:cNvPr>
          <p:cNvCxnSpPr/>
          <p:nvPr/>
        </p:nvCxnSpPr>
        <p:spPr>
          <a:xfrm>
            <a:off x="6930041" y="4482407"/>
            <a:ext cx="407323"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E42D40-7AA9-F99D-DA5F-B95CF2B735FF}"/>
              </a:ext>
            </a:extLst>
          </p:cNvPr>
          <p:cNvCxnSpPr/>
          <p:nvPr/>
        </p:nvCxnSpPr>
        <p:spPr>
          <a:xfrm>
            <a:off x="9142614" y="2370207"/>
            <a:ext cx="407323"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93843D8-E2C6-0612-150A-F1A7E4854798}"/>
              </a:ext>
            </a:extLst>
          </p:cNvPr>
          <p:cNvSpPr/>
          <p:nvPr/>
        </p:nvSpPr>
        <p:spPr>
          <a:xfrm>
            <a:off x="9662158" y="1459159"/>
            <a:ext cx="1925784" cy="1821173"/>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Arial" panose="020B0604020202020204" pitchFamily="34" charset="0"/>
                <a:cs typeface="Arial" panose="020B0604020202020204" pitchFamily="34" charset="0"/>
              </a:rPr>
              <a:t>Beyond July  </a:t>
            </a:r>
          </a:p>
          <a:p>
            <a:pPr algn="ctr"/>
            <a:r>
              <a:rPr lang="en-US" dirty="0">
                <a:solidFill>
                  <a:schemeClr val="bg1"/>
                </a:solidFill>
                <a:latin typeface="Arial" panose="020B0604020202020204" pitchFamily="34" charset="0"/>
                <a:cs typeface="Arial" panose="020B0604020202020204" pitchFamily="34" charset="0"/>
              </a:rPr>
              <a:t>State may pursue SPA or 1115 for independent program</a:t>
            </a:r>
          </a:p>
        </p:txBody>
      </p:sp>
      <p:sp>
        <p:nvSpPr>
          <p:cNvPr id="26" name="Rectangle 25">
            <a:extLst>
              <a:ext uri="{FF2B5EF4-FFF2-40B4-BE49-F238E27FC236}">
                <a16:creationId xmlns:a16="http://schemas.microsoft.com/office/drawing/2014/main" id="{5820EF65-CD0B-B02A-19E7-F8C36BBCB3B2}"/>
              </a:ext>
            </a:extLst>
          </p:cNvPr>
          <p:cNvSpPr/>
          <p:nvPr/>
        </p:nvSpPr>
        <p:spPr>
          <a:xfrm>
            <a:off x="7450972" y="3571820"/>
            <a:ext cx="1691642" cy="1821173"/>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Arial" panose="020B0604020202020204" pitchFamily="34" charset="0"/>
                <a:cs typeface="Arial" panose="020B0604020202020204" pitchFamily="34" charset="0"/>
              </a:rPr>
              <a:t>Beyond July  </a:t>
            </a:r>
          </a:p>
          <a:p>
            <a:pPr algn="ctr"/>
            <a:r>
              <a:rPr lang="en-US" dirty="0">
                <a:solidFill>
                  <a:schemeClr val="bg1"/>
                </a:solidFill>
                <a:latin typeface="Arial" panose="020B0604020202020204" pitchFamily="34" charset="0"/>
                <a:cs typeface="Arial" panose="020B0604020202020204" pitchFamily="34" charset="0"/>
              </a:rPr>
              <a:t>State may pursue SPA or 1115 for independent program</a:t>
            </a:r>
          </a:p>
        </p:txBody>
      </p:sp>
      <p:cxnSp>
        <p:nvCxnSpPr>
          <p:cNvPr id="27" name="Straight Arrow Connector 26">
            <a:extLst>
              <a:ext uri="{FF2B5EF4-FFF2-40B4-BE49-F238E27FC236}">
                <a16:creationId xmlns:a16="http://schemas.microsoft.com/office/drawing/2014/main" id="{AFB62320-EA84-F29F-046F-8BF529675C37}"/>
              </a:ext>
            </a:extLst>
          </p:cNvPr>
          <p:cNvCxnSpPr>
            <a:cxnSpLocks/>
          </p:cNvCxnSpPr>
          <p:nvPr/>
        </p:nvCxnSpPr>
        <p:spPr>
          <a:xfrm>
            <a:off x="9142614" y="4482867"/>
            <a:ext cx="4637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86BAF4C-DC0B-0824-F9C0-44C6859870E6}"/>
              </a:ext>
            </a:extLst>
          </p:cNvPr>
          <p:cNvSpPr/>
          <p:nvPr/>
        </p:nvSpPr>
        <p:spPr>
          <a:xfrm>
            <a:off x="9662158" y="3571819"/>
            <a:ext cx="1925783" cy="1821173"/>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Arial" panose="020B0604020202020204" pitchFamily="34" charset="0"/>
                <a:cs typeface="Arial" panose="020B0604020202020204" pitchFamily="34" charset="0"/>
              </a:rPr>
              <a:t>March/July 2026</a:t>
            </a:r>
          </a:p>
          <a:p>
            <a:pPr algn="ctr"/>
            <a:r>
              <a:rPr lang="en-US" dirty="0">
                <a:solidFill>
                  <a:schemeClr val="bg1"/>
                </a:solidFill>
                <a:latin typeface="Arial" panose="020B0604020202020204" pitchFamily="34" charset="0"/>
                <a:cs typeface="Arial" panose="020B0604020202020204" pitchFamily="34" charset="0"/>
              </a:rPr>
              <a:t>State may resubmit for CCBHC Demonstration</a:t>
            </a:r>
          </a:p>
        </p:txBody>
      </p:sp>
    </p:spTree>
    <p:extLst>
      <p:ext uri="{BB962C8B-B14F-4D97-AF65-F5344CB8AC3E}">
        <p14:creationId xmlns:p14="http://schemas.microsoft.com/office/powerpoint/2010/main" val="408107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5C0C-2AE9-587F-C47E-FEF52E448189}"/>
              </a:ext>
            </a:extLst>
          </p:cNvPr>
          <p:cNvSpPr>
            <a:spLocks noGrp="1"/>
          </p:cNvSpPr>
          <p:nvPr>
            <p:ph type="title"/>
          </p:nvPr>
        </p:nvSpPr>
        <p:spPr/>
        <p:txBody>
          <a:bodyPr/>
          <a:lstStyle/>
          <a:p>
            <a:r>
              <a:rPr lang="en-US" dirty="0"/>
              <a:t>Requirements for the CCBHC Demonstration</a:t>
            </a:r>
          </a:p>
        </p:txBody>
      </p:sp>
      <p:sp>
        <p:nvSpPr>
          <p:cNvPr id="3" name="Content Placeholder 2">
            <a:extLst>
              <a:ext uri="{FF2B5EF4-FFF2-40B4-BE49-F238E27FC236}">
                <a16:creationId xmlns:a16="http://schemas.microsoft.com/office/drawing/2014/main" id="{96F3F90C-D805-C1CC-6226-0AC83CC27015}"/>
              </a:ext>
            </a:extLst>
          </p:cNvPr>
          <p:cNvSpPr>
            <a:spLocks noGrp="1"/>
          </p:cNvSpPr>
          <p:nvPr>
            <p:ph idx="1"/>
          </p:nvPr>
        </p:nvSpPr>
        <p:spPr>
          <a:xfrm>
            <a:off x="838200" y="1773374"/>
            <a:ext cx="10515600" cy="4303229"/>
          </a:xfrm>
        </p:spPr>
        <p:txBody>
          <a:bodyPr>
            <a:normAutofit/>
          </a:bodyPr>
          <a:lstStyle/>
          <a:p>
            <a:r>
              <a:rPr lang="en-US" dirty="0"/>
              <a:t>The state is primarily expected to certify clinics, apply for the demonstration program, and monitor provider compliance.</a:t>
            </a:r>
          </a:p>
          <a:p>
            <a:r>
              <a:rPr lang="en-US" dirty="0"/>
              <a:t>States are required to certify that the providers selected to participate in the demonstration meet the SAMHSA criteria to be an eligible CCBHC.</a:t>
            </a:r>
          </a:p>
          <a:p>
            <a:r>
              <a:rPr lang="en-US" dirty="0"/>
              <a:t>Additionally, states will work closely with clinics throughout the demonstration period to identify challenge areas and assist with process improvement in order to continue fully meeting the criteria.</a:t>
            </a:r>
          </a:p>
          <a:p>
            <a:r>
              <a:rPr lang="en-US" dirty="0"/>
              <a:t>The state must also continue to monitor overall compliance with the demonstration, including adjusting for any changes in criteria or rate rebasing. </a:t>
            </a:r>
          </a:p>
        </p:txBody>
      </p:sp>
      <p:sp>
        <p:nvSpPr>
          <p:cNvPr id="5" name="Slide Number Placeholder 4">
            <a:extLst>
              <a:ext uri="{FF2B5EF4-FFF2-40B4-BE49-F238E27FC236}">
                <a16:creationId xmlns:a16="http://schemas.microsoft.com/office/drawing/2014/main" id="{660279DA-AC35-5A1C-1012-7E3898087E33}"/>
              </a:ext>
            </a:extLst>
          </p:cNvPr>
          <p:cNvSpPr>
            <a:spLocks noGrp="1"/>
          </p:cNvSpPr>
          <p:nvPr>
            <p:ph type="sldNum" sz="quarter" idx="12"/>
          </p:nvPr>
        </p:nvSpPr>
        <p:spPr/>
        <p:txBody>
          <a:bodyPr/>
          <a:lstStyle/>
          <a:p>
            <a:fld id="{A5ADF824-5DA6-8947-92A8-11800B62386F}" type="slidenum">
              <a:rPr lang="en-US" smtClean="0"/>
              <a:t>7</a:t>
            </a:fld>
            <a:endParaRPr lang="en-US"/>
          </a:p>
        </p:txBody>
      </p:sp>
      <p:sp>
        <p:nvSpPr>
          <p:cNvPr id="8" name="Text Placeholder 5">
            <a:extLst>
              <a:ext uri="{FF2B5EF4-FFF2-40B4-BE49-F238E27FC236}">
                <a16:creationId xmlns:a16="http://schemas.microsoft.com/office/drawing/2014/main" id="{2AF3E143-C71D-93A5-B902-BAE8ECB99370}"/>
              </a:ext>
            </a:extLst>
          </p:cNvPr>
          <p:cNvSpPr txBox="1">
            <a:spLocks/>
          </p:cNvSpPr>
          <p:nvPr/>
        </p:nvSpPr>
        <p:spPr>
          <a:xfrm>
            <a:off x="838200" y="1150001"/>
            <a:ext cx="10515600" cy="483839"/>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solidFill>
                  <a:srgbClr val="03647A"/>
                </a:solidFill>
                <a:latin typeface="Arial" panose="020B0604020202020204" pitchFamily="34" charset="0"/>
                <a:cs typeface="Arial" panose="020B0604020202020204" pitchFamily="34" charset="0"/>
              </a:rPr>
              <a:t>The terms and expectations that states are required to meet to be selected for and operate a CCBHC demonstration program.</a:t>
            </a:r>
          </a:p>
        </p:txBody>
      </p:sp>
    </p:spTree>
    <p:extLst>
      <p:ext uri="{BB962C8B-B14F-4D97-AF65-F5344CB8AC3E}">
        <p14:creationId xmlns:p14="http://schemas.microsoft.com/office/powerpoint/2010/main" val="119604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3937-BAEE-B791-3945-941C0B94E170}"/>
              </a:ext>
            </a:extLst>
          </p:cNvPr>
          <p:cNvSpPr>
            <a:spLocks noGrp="1"/>
          </p:cNvSpPr>
          <p:nvPr>
            <p:ph type="title"/>
          </p:nvPr>
        </p:nvSpPr>
        <p:spPr/>
        <p:txBody>
          <a:bodyPr/>
          <a:lstStyle/>
          <a:p>
            <a:r>
              <a:rPr lang="en-US" dirty="0"/>
              <a:t>CCBHC SPAs and 1115 Demonstrations</a:t>
            </a:r>
          </a:p>
        </p:txBody>
      </p:sp>
      <p:graphicFrame>
        <p:nvGraphicFramePr>
          <p:cNvPr id="6" name="Table 6">
            <a:extLst>
              <a:ext uri="{FF2B5EF4-FFF2-40B4-BE49-F238E27FC236}">
                <a16:creationId xmlns:a16="http://schemas.microsoft.com/office/drawing/2014/main" id="{DDA18555-2128-17B5-3511-DF812262048E}"/>
              </a:ext>
            </a:extLst>
          </p:cNvPr>
          <p:cNvGraphicFramePr>
            <a:graphicFrameLocks noGrp="1"/>
          </p:cNvGraphicFramePr>
          <p:nvPr>
            <p:ph idx="1"/>
            <p:extLst>
              <p:ext uri="{D42A27DB-BD31-4B8C-83A1-F6EECF244321}">
                <p14:modId xmlns:p14="http://schemas.microsoft.com/office/powerpoint/2010/main" val="330252509"/>
              </p:ext>
            </p:extLst>
          </p:nvPr>
        </p:nvGraphicFramePr>
        <p:xfrm>
          <a:off x="838199" y="1773071"/>
          <a:ext cx="10515601" cy="1854200"/>
        </p:xfrm>
        <a:graphic>
          <a:graphicData uri="http://schemas.openxmlformats.org/drawingml/2006/table">
            <a:tbl>
              <a:tblPr firstRow="1" bandRow="1">
                <a:tableStyleId>{F5AB1C69-6EDB-4FF4-983F-18BD219EF322}</a:tableStyleId>
              </a:tblPr>
              <a:tblGrid>
                <a:gridCol w="1196598">
                  <a:extLst>
                    <a:ext uri="{9D8B030D-6E8A-4147-A177-3AD203B41FA5}">
                      <a16:colId xmlns:a16="http://schemas.microsoft.com/office/drawing/2014/main" val="3426377308"/>
                    </a:ext>
                  </a:extLst>
                </a:gridCol>
                <a:gridCol w="2293612">
                  <a:extLst>
                    <a:ext uri="{9D8B030D-6E8A-4147-A177-3AD203B41FA5}">
                      <a16:colId xmlns:a16="http://schemas.microsoft.com/office/drawing/2014/main" val="2579444470"/>
                    </a:ext>
                  </a:extLst>
                </a:gridCol>
                <a:gridCol w="2293612">
                  <a:extLst>
                    <a:ext uri="{9D8B030D-6E8A-4147-A177-3AD203B41FA5}">
                      <a16:colId xmlns:a16="http://schemas.microsoft.com/office/drawing/2014/main" val="2850333548"/>
                    </a:ext>
                  </a:extLst>
                </a:gridCol>
                <a:gridCol w="2293612">
                  <a:extLst>
                    <a:ext uri="{9D8B030D-6E8A-4147-A177-3AD203B41FA5}">
                      <a16:colId xmlns:a16="http://schemas.microsoft.com/office/drawing/2014/main" val="3138295650"/>
                    </a:ext>
                  </a:extLst>
                </a:gridCol>
                <a:gridCol w="2438167">
                  <a:extLst>
                    <a:ext uri="{9D8B030D-6E8A-4147-A177-3AD203B41FA5}">
                      <a16:colId xmlns:a16="http://schemas.microsoft.com/office/drawing/2014/main" val="272979389"/>
                    </a:ext>
                  </a:extLst>
                </a:gridCol>
              </a:tblGrid>
              <a:tr h="370840">
                <a:tc>
                  <a:txBody>
                    <a:bodyPr/>
                    <a:lstStyle/>
                    <a:p>
                      <a:r>
                        <a:rPr lang="en-US" dirty="0">
                          <a:latin typeface="Arial" panose="020B0604020202020204" pitchFamily="34" charset="0"/>
                          <a:cs typeface="Arial" panose="020B0604020202020204" pitchFamily="34" charset="0"/>
                        </a:rPr>
                        <a:t>State</a:t>
                      </a:r>
                    </a:p>
                  </a:txBody>
                  <a:tcPr/>
                </a:tc>
                <a:tc>
                  <a:txBody>
                    <a:bodyPr/>
                    <a:lstStyle/>
                    <a:p>
                      <a:r>
                        <a:rPr lang="en-US" dirty="0">
                          <a:latin typeface="Arial" panose="020B0604020202020204" pitchFamily="34" charset="0"/>
                          <a:cs typeface="Arial" panose="020B0604020202020204" pitchFamily="34" charset="0"/>
                        </a:rPr>
                        <a:t>Submission Date</a:t>
                      </a:r>
                    </a:p>
                  </a:txBody>
                  <a:tcPr/>
                </a:tc>
                <a:tc>
                  <a:txBody>
                    <a:bodyPr/>
                    <a:lstStyle/>
                    <a:p>
                      <a:r>
                        <a:rPr lang="en-US" dirty="0">
                          <a:latin typeface="Arial" panose="020B0604020202020204" pitchFamily="34" charset="0"/>
                          <a:cs typeface="Arial" panose="020B0604020202020204" pitchFamily="34" charset="0"/>
                        </a:rPr>
                        <a:t>Approval Date</a:t>
                      </a:r>
                    </a:p>
                  </a:txBody>
                  <a:tcPr/>
                </a:tc>
                <a:tc>
                  <a:txBody>
                    <a:bodyPr/>
                    <a:lstStyle/>
                    <a:p>
                      <a:r>
                        <a:rPr lang="en-US" dirty="0">
                          <a:latin typeface="Arial" panose="020B0604020202020204" pitchFamily="34" charset="0"/>
                          <a:cs typeface="Arial" panose="020B0604020202020204" pitchFamily="34" charset="0"/>
                        </a:rPr>
                        <a:t>Effective Date</a:t>
                      </a:r>
                    </a:p>
                  </a:txBody>
                  <a:tcPr/>
                </a:tc>
                <a:tc>
                  <a:txBody>
                    <a:bodyPr/>
                    <a:lstStyle/>
                    <a:p>
                      <a:r>
                        <a:rPr lang="en-US" dirty="0">
                          <a:latin typeface="Arial" panose="020B0604020202020204" pitchFamily="34" charset="0"/>
                          <a:cs typeface="Arial" panose="020B0604020202020204" pitchFamily="34" charset="0"/>
                        </a:rPr>
                        <a:t>Link</a:t>
                      </a:r>
                    </a:p>
                  </a:txBody>
                  <a:tcPr/>
                </a:tc>
                <a:extLst>
                  <a:ext uri="{0D108BD9-81ED-4DB2-BD59-A6C34878D82A}">
                    <a16:rowId xmlns:a16="http://schemas.microsoft.com/office/drawing/2014/main" val="1392359826"/>
                  </a:ext>
                </a:extLst>
              </a:tr>
              <a:tr h="370840">
                <a:tc>
                  <a:txBody>
                    <a:bodyPr/>
                    <a:lstStyle/>
                    <a:p>
                      <a:r>
                        <a:rPr lang="en-US" dirty="0">
                          <a:latin typeface="Arial" panose="020B0604020202020204" pitchFamily="34" charset="0"/>
                          <a:cs typeface="Arial" panose="020B0604020202020204" pitchFamily="34" charset="0"/>
                        </a:rPr>
                        <a:t>KS</a:t>
                      </a:r>
                    </a:p>
                  </a:txBody>
                  <a:tcPr/>
                </a:tc>
                <a:tc>
                  <a:txBody>
                    <a:bodyPr/>
                    <a:lstStyle/>
                    <a:p>
                      <a:r>
                        <a:rPr lang="en-US" dirty="0">
                          <a:latin typeface="Arial" panose="020B0604020202020204" pitchFamily="34" charset="0"/>
                          <a:cs typeface="Arial" panose="020B0604020202020204" pitchFamily="34" charset="0"/>
                        </a:rPr>
                        <a:t>April 28, 2022</a:t>
                      </a:r>
                    </a:p>
                  </a:txBody>
                  <a:tcPr/>
                </a:tc>
                <a:tc>
                  <a:txBody>
                    <a:bodyPr/>
                    <a:lstStyle/>
                    <a:p>
                      <a:r>
                        <a:rPr lang="en-US" dirty="0">
                          <a:latin typeface="Arial" panose="020B0604020202020204" pitchFamily="34" charset="0"/>
                          <a:cs typeface="Arial" panose="020B0604020202020204" pitchFamily="34" charset="0"/>
                        </a:rPr>
                        <a:t>July 26, 2022</a:t>
                      </a:r>
                    </a:p>
                  </a:txBody>
                  <a:tcPr/>
                </a:tc>
                <a:tc>
                  <a:txBody>
                    <a:bodyPr/>
                    <a:lstStyle/>
                    <a:p>
                      <a:r>
                        <a:rPr lang="en-US" dirty="0">
                          <a:latin typeface="Arial" panose="020B0604020202020204" pitchFamily="34" charset="0"/>
                          <a:cs typeface="Arial" panose="020B0604020202020204" pitchFamily="34" charset="0"/>
                        </a:rPr>
                        <a:t>May 1, 2022</a:t>
                      </a:r>
                    </a:p>
                  </a:txBody>
                  <a:tcPr/>
                </a:tc>
                <a:tc>
                  <a:txBody>
                    <a:bodyPr/>
                    <a:lstStyle/>
                    <a:p>
                      <a:r>
                        <a:rPr lang="en-US" dirty="0">
                          <a:latin typeface="Arial" panose="020B0604020202020204" pitchFamily="34" charset="0"/>
                          <a:cs typeface="Arial" panose="020B0604020202020204" pitchFamily="34" charset="0"/>
                          <a:hlinkClick r:id="rId2"/>
                        </a:rPr>
                        <a:t>Link</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3013861"/>
                  </a:ext>
                </a:extLst>
              </a:tr>
              <a:tr h="370840">
                <a:tc>
                  <a:txBody>
                    <a:bodyPr/>
                    <a:lstStyle/>
                    <a:p>
                      <a:r>
                        <a:rPr lang="en-US" dirty="0">
                          <a:latin typeface="Arial" panose="020B0604020202020204" pitchFamily="34" charset="0"/>
                          <a:cs typeface="Arial" panose="020B0604020202020204" pitchFamily="34" charset="0"/>
                        </a:rPr>
                        <a:t>MN</a:t>
                      </a:r>
                    </a:p>
                  </a:txBody>
                  <a:tcPr/>
                </a:tc>
                <a:tc>
                  <a:txBody>
                    <a:bodyPr/>
                    <a:lstStyle/>
                    <a:p>
                      <a:r>
                        <a:rPr lang="en-US" dirty="0">
                          <a:latin typeface="Arial" panose="020B0604020202020204" pitchFamily="34" charset="0"/>
                          <a:cs typeface="Arial" panose="020B0604020202020204" pitchFamily="34" charset="0"/>
                        </a:rPr>
                        <a:t>October 2020</a:t>
                      </a:r>
                    </a:p>
                  </a:txBody>
                  <a:tcPr/>
                </a:tc>
                <a:tc>
                  <a:txBody>
                    <a:bodyPr/>
                    <a:lstStyle/>
                    <a:p>
                      <a:r>
                        <a:rPr lang="en-US" dirty="0">
                          <a:latin typeface="Arial" panose="020B0604020202020204" pitchFamily="34" charset="0"/>
                          <a:cs typeface="Arial" panose="020B0604020202020204" pitchFamily="34" charset="0"/>
                        </a:rPr>
                        <a:t>June 24, 2021</a:t>
                      </a:r>
                    </a:p>
                  </a:txBody>
                  <a:tcPr/>
                </a:tc>
                <a:tc>
                  <a:txBody>
                    <a:bodyPr/>
                    <a:lstStyle/>
                    <a:p>
                      <a:r>
                        <a:rPr lang="en-US" dirty="0">
                          <a:latin typeface="Arial" panose="020B0604020202020204" pitchFamily="34" charset="0"/>
                          <a:cs typeface="Arial" panose="020B0604020202020204" pitchFamily="34" charset="0"/>
                        </a:rPr>
                        <a:t>October 1, 2020</a:t>
                      </a:r>
                    </a:p>
                  </a:txBody>
                  <a:tcPr/>
                </a:tc>
                <a:tc>
                  <a:txBody>
                    <a:bodyPr/>
                    <a:lstStyle/>
                    <a:p>
                      <a:r>
                        <a:rPr lang="en-US" dirty="0">
                          <a:latin typeface="Arial" panose="020B0604020202020204" pitchFamily="34" charset="0"/>
                          <a:cs typeface="Arial" panose="020B0604020202020204" pitchFamily="34" charset="0"/>
                          <a:hlinkClick r:id="rId3"/>
                        </a:rPr>
                        <a:t>Link</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7605004"/>
                  </a:ext>
                </a:extLst>
              </a:tr>
              <a:tr h="370840">
                <a:tc>
                  <a:txBody>
                    <a:bodyPr/>
                    <a:lstStyle/>
                    <a:p>
                      <a:r>
                        <a:rPr lang="en-US" dirty="0">
                          <a:latin typeface="Arial" panose="020B0604020202020204" pitchFamily="34" charset="0"/>
                          <a:cs typeface="Arial" panose="020B0604020202020204" pitchFamily="34" charset="0"/>
                        </a:rPr>
                        <a:t>MO</a:t>
                      </a:r>
                    </a:p>
                  </a:txBody>
                  <a:tcPr/>
                </a:tc>
                <a:tc>
                  <a:txBody>
                    <a:bodyPr/>
                    <a:lstStyle/>
                    <a:p>
                      <a:r>
                        <a:rPr lang="en-US" dirty="0">
                          <a:latin typeface="Arial" panose="020B0604020202020204" pitchFamily="34" charset="0"/>
                          <a:cs typeface="Arial" panose="020B0604020202020204" pitchFamily="34" charset="0"/>
                        </a:rPr>
                        <a:t>April 5, 2019</a:t>
                      </a:r>
                    </a:p>
                  </a:txBody>
                  <a:tcPr/>
                </a:tc>
                <a:tc>
                  <a:txBody>
                    <a:bodyPr/>
                    <a:lstStyle/>
                    <a:p>
                      <a:r>
                        <a:rPr lang="en-US" dirty="0">
                          <a:latin typeface="Arial" panose="020B0604020202020204" pitchFamily="34" charset="0"/>
                          <a:cs typeface="Arial" panose="020B0604020202020204" pitchFamily="34" charset="0"/>
                        </a:rPr>
                        <a:t>June 17, 2021</a:t>
                      </a:r>
                    </a:p>
                  </a:txBody>
                  <a:tcPr/>
                </a:tc>
                <a:tc>
                  <a:txBody>
                    <a:bodyPr/>
                    <a:lstStyle/>
                    <a:p>
                      <a:r>
                        <a:rPr lang="en-US" dirty="0">
                          <a:latin typeface="Arial" panose="020B0604020202020204" pitchFamily="34" charset="0"/>
                          <a:cs typeface="Arial" panose="020B0604020202020204" pitchFamily="34" charset="0"/>
                        </a:rPr>
                        <a:t>July 1, 2021</a:t>
                      </a:r>
                    </a:p>
                  </a:txBody>
                  <a:tcPr/>
                </a:tc>
                <a:tc>
                  <a:txBody>
                    <a:bodyPr/>
                    <a:lstStyle/>
                    <a:p>
                      <a:r>
                        <a:rPr lang="en-US" dirty="0">
                          <a:latin typeface="Arial" panose="020B0604020202020204" pitchFamily="34" charset="0"/>
                          <a:cs typeface="Arial" panose="020B0604020202020204" pitchFamily="34" charset="0"/>
                          <a:hlinkClick r:id="rId4"/>
                        </a:rPr>
                        <a:t>Link</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0363214"/>
                  </a:ext>
                </a:extLst>
              </a:tr>
              <a:tr h="370840">
                <a:tc>
                  <a:txBody>
                    <a:bodyPr/>
                    <a:lstStyle/>
                    <a:p>
                      <a:r>
                        <a:rPr lang="en-US" dirty="0">
                          <a:latin typeface="Arial" panose="020B0604020202020204" pitchFamily="34" charset="0"/>
                          <a:cs typeface="Arial" panose="020B0604020202020204" pitchFamily="34" charset="0"/>
                        </a:rPr>
                        <a:t>OK</a:t>
                      </a:r>
                    </a:p>
                  </a:txBody>
                  <a:tcPr/>
                </a:tc>
                <a:tc>
                  <a:txBody>
                    <a:bodyPr/>
                    <a:lstStyle/>
                    <a:p>
                      <a:r>
                        <a:rPr lang="en-US" dirty="0">
                          <a:latin typeface="Arial" panose="020B0604020202020204" pitchFamily="34" charset="0"/>
                          <a:cs typeface="Arial" panose="020B0604020202020204" pitchFamily="34" charset="0"/>
                        </a:rPr>
                        <a:t>July 7, 2020</a:t>
                      </a:r>
                    </a:p>
                  </a:txBody>
                  <a:tcPr/>
                </a:tc>
                <a:tc>
                  <a:txBody>
                    <a:bodyPr/>
                    <a:lstStyle/>
                    <a:p>
                      <a:r>
                        <a:rPr lang="en-US" dirty="0">
                          <a:latin typeface="Arial" panose="020B0604020202020204" pitchFamily="34" charset="0"/>
                          <a:cs typeface="Arial" panose="020B0604020202020204" pitchFamily="34" charset="0"/>
                        </a:rPr>
                        <a:t>September 24, 2020</a:t>
                      </a:r>
                    </a:p>
                  </a:txBody>
                  <a:tcPr/>
                </a:tc>
                <a:tc>
                  <a:txBody>
                    <a:bodyPr/>
                    <a:lstStyle/>
                    <a:p>
                      <a:r>
                        <a:rPr lang="en-US" dirty="0">
                          <a:latin typeface="Arial" panose="020B0604020202020204" pitchFamily="34" charset="0"/>
                          <a:cs typeface="Arial" panose="020B0604020202020204" pitchFamily="34" charset="0"/>
                        </a:rPr>
                        <a:t>July 1, 2020</a:t>
                      </a:r>
                    </a:p>
                  </a:txBody>
                  <a:tcPr/>
                </a:tc>
                <a:tc>
                  <a:txBody>
                    <a:bodyPr/>
                    <a:lstStyle/>
                    <a:p>
                      <a:r>
                        <a:rPr lang="en-US" dirty="0">
                          <a:latin typeface="Arial" panose="020B0604020202020204" pitchFamily="34" charset="0"/>
                          <a:cs typeface="Arial" panose="020B0604020202020204" pitchFamily="34" charset="0"/>
                          <a:hlinkClick r:id="rId5"/>
                        </a:rPr>
                        <a:t>Link</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6367122"/>
                  </a:ext>
                </a:extLst>
              </a:tr>
            </a:tbl>
          </a:graphicData>
        </a:graphic>
      </p:graphicFrame>
      <p:sp>
        <p:nvSpPr>
          <p:cNvPr id="5" name="Slide Number Placeholder 4">
            <a:extLst>
              <a:ext uri="{FF2B5EF4-FFF2-40B4-BE49-F238E27FC236}">
                <a16:creationId xmlns:a16="http://schemas.microsoft.com/office/drawing/2014/main" id="{092E9940-054B-072F-A12A-81CE8CE2A467}"/>
              </a:ext>
            </a:extLst>
          </p:cNvPr>
          <p:cNvSpPr>
            <a:spLocks noGrp="1"/>
          </p:cNvSpPr>
          <p:nvPr>
            <p:ph type="sldNum" sz="quarter" idx="12"/>
          </p:nvPr>
        </p:nvSpPr>
        <p:spPr/>
        <p:txBody>
          <a:bodyPr/>
          <a:lstStyle/>
          <a:p>
            <a:fld id="{A5ADF824-5DA6-8947-92A8-11800B62386F}" type="slidenum">
              <a:rPr lang="en-US" smtClean="0"/>
              <a:t>8</a:t>
            </a:fld>
            <a:endParaRPr lang="en-US"/>
          </a:p>
        </p:txBody>
      </p:sp>
      <p:sp>
        <p:nvSpPr>
          <p:cNvPr id="7" name="TextBox 6">
            <a:extLst>
              <a:ext uri="{FF2B5EF4-FFF2-40B4-BE49-F238E27FC236}">
                <a16:creationId xmlns:a16="http://schemas.microsoft.com/office/drawing/2014/main" id="{9A6EFF16-E326-D236-5542-DD80151D1230}"/>
              </a:ext>
            </a:extLst>
          </p:cNvPr>
          <p:cNvSpPr txBox="1"/>
          <p:nvPr/>
        </p:nvSpPr>
        <p:spPr>
          <a:xfrm>
            <a:off x="838198" y="3810150"/>
            <a:ext cx="10515602" cy="20159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Four of the original demonstration states (Missouri, Minnesota, Nevada, and Oklahoma) and one non-demonstration state (Kansas) have established Medicaid SPAs to support the CCBHC model</a:t>
            </a:r>
          </a:p>
          <a:p>
            <a:pPr marL="285750"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Four other demonstration states (New Jersey, New York, Oregon, and Kentucky) are planning to pursue or are exploring using SPAs or Medicaid Section 1115 demonstrations for this purpose. </a:t>
            </a:r>
          </a:p>
        </p:txBody>
      </p:sp>
      <p:sp>
        <p:nvSpPr>
          <p:cNvPr id="8" name="Text Placeholder 5">
            <a:extLst>
              <a:ext uri="{FF2B5EF4-FFF2-40B4-BE49-F238E27FC236}">
                <a16:creationId xmlns:a16="http://schemas.microsoft.com/office/drawing/2014/main" id="{DD824CA1-783A-C6FE-1ABE-4F79A95D8866}"/>
              </a:ext>
            </a:extLst>
          </p:cNvPr>
          <p:cNvSpPr txBox="1">
            <a:spLocks/>
          </p:cNvSpPr>
          <p:nvPr/>
        </p:nvSpPr>
        <p:spPr>
          <a:xfrm>
            <a:off x="838200" y="1139112"/>
            <a:ext cx="10515600" cy="483839"/>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800" dirty="0">
                <a:solidFill>
                  <a:srgbClr val="03647A"/>
                </a:solidFill>
                <a:latin typeface="Arial" panose="020B0604020202020204" pitchFamily="34" charset="0"/>
                <a:cs typeface="Arial" panose="020B0604020202020204" pitchFamily="34" charset="0"/>
              </a:rPr>
              <a:t>Examples of states that are implementing a CCBHC program through a </a:t>
            </a:r>
            <a:r>
              <a:rPr lang="en-US" sz="1800" dirty="0">
                <a:solidFill>
                  <a:srgbClr val="03647A"/>
                </a:solidFill>
              </a:rPr>
              <a:t>SPA or 1115 demonstration to work in conjunction with, or independent from, their CCBHC demonstration program</a:t>
            </a:r>
            <a:r>
              <a:rPr lang="en-US" sz="1800" dirty="0">
                <a:solidFill>
                  <a:srgbClr val="03647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5615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6A76-0005-DBD7-02D3-110FF109C64B}"/>
              </a:ext>
            </a:extLst>
          </p:cNvPr>
          <p:cNvSpPr>
            <a:spLocks noGrp="1"/>
          </p:cNvSpPr>
          <p:nvPr>
            <p:ph type="title"/>
          </p:nvPr>
        </p:nvSpPr>
        <p:spPr>
          <a:xfrm>
            <a:off x="838200" y="120362"/>
            <a:ext cx="10515600" cy="1026794"/>
          </a:xfrm>
        </p:spPr>
        <p:txBody>
          <a:bodyPr/>
          <a:lstStyle/>
          <a:p>
            <a:r>
              <a:rPr lang="en-US" dirty="0"/>
              <a:t>Other Implementation Options</a:t>
            </a:r>
          </a:p>
        </p:txBody>
      </p:sp>
      <p:sp>
        <p:nvSpPr>
          <p:cNvPr id="3" name="Content Placeholder 2">
            <a:extLst>
              <a:ext uri="{FF2B5EF4-FFF2-40B4-BE49-F238E27FC236}">
                <a16:creationId xmlns:a16="http://schemas.microsoft.com/office/drawing/2014/main" id="{826BEF3B-EF36-9012-3297-ACA0A6B22119}"/>
              </a:ext>
            </a:extLst>
          </p:cNvPr>
          <p:cNvSpPr>
            <a:spLocks noGrp="1"/>
          </p:cNvSpPr>
          <p:nvPr>
            <p:ph idx="1"/>
          </p:nvPr>
        </p:nvSpPr>
        <p:spPr>
          <a:xfrm>
            <a:off x="838200" y="933450"/>
            <a:ext cx="10515600" cy="5276850"/>
          </a:xfrm>
        </p:spPr>
        <p:txBody>
          <a:bodyPr>
            <a:normAutofit fontScale="92500" lnSpcReduction="10000"/>
          </a:bodyPr>
          <a:lstStyle/>
          <a:p>
            <a:r>
              <a:rPr lang="en-US" dirty="0"/>
              <a:t>1915(b)(4) Waiver</a:t>
            </a:r>
          </a:p>
          <a:p>
            <a:pPr lvl="1"/>
            <a:r>
              <a:rPr lang="en-US" dirty="0"/>
              <a:t>A </a:t>
            </a:r>
            <a:r>
              <a:rPr lang="en-US" u="sng" dirty="0"/>
              <a:t>1915(b)(4)</a:t>
            </a:r>
            <a:r>
              <a:rPr lang="en-US" dirty="0"/>
              <a:t> waiver allows states to limit the number or type of providers who can provide specific Medicaid services. This includes selective contracting by states paying providers on a fee-for-service (FFS) basis.</a:t>
            </a:r>
          </a:p>
          <a:p>
            <a:pPr lvl="1"/>
            <a:r>
              <a:rPr lang="en-US" b="1" dirty="0"/>
              <a:t>Nevada</a:t>
            </a:r>
            <a:r>
              <a:rPr lang="en-US" dirty="0"/>
              <a:t> (2019) - Authority for a five-year, Section 1915(b)(4) waiver to secure and expand statewide access to comprehensive behavioral health services by continuing to operate and expand the CCBHCs model as implemented in Nevada pursuant to the Section 223 Protecting Access to Medicare Act (PAMA) Demonstration.</a:t>
            </a:r>
          </a:p>
          <a:p>
            <a:pPr lvl="1"/>
            <a:r>
              <a:rPr lang="en-US" b="1" dirty="0"/>
              <a:t>New York </a:t>
            </a:r>
            <a:r>
              <a:rPr lang="en-US" dirty="0"/>
              <a:t>(2019) – Done in conjunction with the SPA to allow rates of payment, pursuant to a prospective payment system methodology for daily threshold visits, to 13 CCBHCs which are presently participating in the federally-funded CCBHC demonstration. </a:t>
            </a:r>
          </a:p>
          <a:p>
            <a:r>
              <a:rPr lang="en-US" dirty="0"/>
              <a:t>State-Specific Legislation</a:t>
            </a:r>
          </a:p>
          <a:p>
            <a:pPr lvl="1"/>
            <a:r>
              <a:rPr lang="en-US" dirty="0"/>
              <a:t>Several states (Illinois, Indiana, Kansas, Washington, and West Virginia) have moved towards independent CCBHC programs through state legislation that have authorized a study, a plan, or an independent program.</a:t>
            </a:r>
          </a:p>
          <a:p>
            <a:pPr lvl="1"/>
            <a:r>
              <a:rPr lang="en-US" dirty="0"/>
              <a:t>In most cases, state programs authorized solely through state legislation relies exclusively on state funds to pay for the program, as opposed to the federal match as permitted under a waiver or demonstration.</a:t>
            </a:r>
          </a:p>
        </p:txBody>
      </p:sp>
      <p:sp>
        <p:nvSpPr>
          <p:cNvPr id="5" name="Slide Number Placeholder 4">
            <a:extLst>
              <a:ext uri="{FF2B5EF4-FFF2-40B4-BE49-F238E27FC236}">
                <a16:creationId xmlns:a16="http://schemas.microsoft.com/office/drawing/2014/main" id="{8C5E7D1C-A861-3666-18CA-624938F9A917}"/>
              </a:ext>
            </a:extLst>
          </p:cNvPr>
          <p:cNvSpPr>
            <a:spLocks noGrp="1"/>
          </p:cNvSpPr>
          <p:nvPr>
            <p:ph type="sldNum" sz="quarter" idx="12"/>
          </p:nvPr>
        </p:nvSpPr>
        <p:spPr/>
        <p:txBody>
          <a:bodyPr/>
          <a:lstStyle/>
          <a:p>
            <a:fld id="{A5ADF824-5DA6-8947-92A8-11800B62386F}" type="slidenum">
              <a:rPr lang="en-US" smtClean="0"/>
              <a:t>9</a:t>
            </a:fld>
            <a:endParaRPr lang="en-US"/>
          </a:p>
        </p:txBody>
      </p:sp>
    </p:spTree>
    <p:extLst>
      <p:ext uri="{BB962C8B-B14F-4D97-AF65-F5344CB8AC3E}">
        <p14:creationId xmlns:p14="http://schemas.microsoft.com/office/powerpoint/2010/main" val="1220448533"/>
      </p:ext>
    </p:extLst>
  </p:cSld>
  <p:clrMapOvr>
    <a:masterClrMapping/>
  </p:clrMapOvr>
</p:sld>
</file>

<file path=ppt/theme/theme1.xml><?xml version="1.0" encoding="utf-8"?>
<a:theme xmlns:a="http://schemas.openxmlformats.org/drawingml/2006/main" name="2_Office Theme">
  <a:themeElements>
    <a:clrScheme name="Custom 1">
      <a:dk1>
        <a:srgbClr val="000000"/>
      </a:dk1>
      <a:lt1>
        <a:srgbClr val="FFFFFF"/>
      </a:lt1>
      <a:dk2>
        <a:srgbClr val="036479"/>
      </a:dk2>
      <a:lt2>
        <a:srgbClr val="E0E0E0"/>
      </a:lt2>
      <a:accent1>
        <a:srgbClr val="93D500"/>
      </a:accent1>
      <a:accent2>
        <a:srgbClr val="C3EC0C"/>
      </a:accent2>
      <a:accent3>
        <a:srgbClr val="036479"/>
      </a:accent3>
      <a:accent4>
        <a:srgbClr val="60B8CC"/>
      </a:accent4>
      <a:accent5>
        <a:srgbClr val="68952C"/>
      </a:accent5>
      <a:accent6>
        <a:srgbClr val="F9B723"/>
      </a:accent6>
      <a:hlink>
        <a:srgbClr val="036479"/>
      </a:hlink>
      <a:folHlink>
        <a:srgbClr val="68952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idehouse_PPT_Template_General_Standard" id="{C3BF3A32-33D7-4D55-A099-FB53A5D19697}" vid="{10981849-F637-4611-B26C-7D28DF40BE4A}"/>
    </a:ext>
  </a:extLst>
</a:theme>
</file>

<file path=ppt/theme/theme2.xml><?xml version="1.0" encoding="utf-8"?>
<a:theme xmlns:a="http://schemas.openxmlformats.org/drawingml/2006/main" name="3_Office Theme">
  <a:themeElements>
    <a:clrScheme name="Custom 1">
      <a:dk1>
        <a:srgbClr val="000000"/>
      </a:dk1>
      <a:lt1>
        <a:srgbClr val="FFFFFF"/>
      </a:lt1>
      <a:dk2>
        <a:srgbClr val="036479"/>
      </a:dk2>
      <a:lt2>
        <a:srgbClr val="E0E0E0"/>
      </a:lt2>
      <a:accent1>
        <a:srgbClr val="93D500"/>
      </a:accent1>
      <a:accent2>
        <a:srgbClr val="C3EC0C"/>
      </a:accent2>
      <a:accent3>
        <a:srgbClr val="036479"/>
      </a:accent3>
      <a:accent4>
        <a:srgbClr val="60B8CC"/>
      </a:accent4>
      <a:accent5>
        <a:srgbClr val="68952C"/>
      </a:accent5>
      <a:accent6>
        <a:srgbClr val="F9B723"/>
      </a:accent6>
      <a:hlink>
        <a:srgbClr val="036479"/>
      </a:hlink>
      <a:folHlink>
        <a:srgbClr val="68952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uidehouse_PPT_Template_General_Wide" id="{9A6ADA42-D9C0-46B1-82EA-C1B0855D69F3}" vid="{E71740F7-2F23-4C9A-ACF5-711160CE6A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eb74873-1a5e-4816-bd0d-c876c8d1c3fa">
      <Terms xmlns="http://schemas.microsoft.com/office/infopath/2007/PartnerControls"/>
    </lcf76f155ced4ddcb4097134ff3c332f>
    <TaxCatchAll xmlns="08174b86-f552-4f5d-928e-e452b17cfafb" xsi:nil="true"/>
    <SharedWithUsers xmlns="08174b86-f552-4f5d-928e-e452b17cfafb">
      <UserInfo>
        <DisplayName>Jason Gerling</DisplayName>
        <AccountId>11</AccountId>
        <AccountType/>
      </UserInfo>
      <UserInfo>
        <DisplayName>Jamin Barber</DisplayName>
        <AccountId>23</AccountId>
        <AccountType/>
      </UserInfo>
      <UserInfo>
        <DisplayName>Conor Ridlon</DisplayName>
        <AccountId>62</AccountId>
        <AccountType/>
      </UserInfo>
      <UserInfo>
        <DisplayName>Madison Carkhuff</DisplayName>
        <AccountId>233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65039D6E3C434C86D1FB90510E4586" ma:contentTypeVersion="18" ma:contentTypeDescription="Create a new document." ma:contentTypeScope="" ma:versionID="910e4b4c4412182ef3b316aa570da69f">
  <xsd:schema xmlns:xsd="http://www.w3.org/2001/XMLSchema" xmlns:xs="http://www.w3.org/2001/XMLSchema" xmlns:p="http://schemas.microsoft.com/office/2006/metadata/properties" xmlns:ns1="http://schemas.microsoft.com/sharepoint/v3" xmlns:ns2="4eb74873-1a5e-4816-bd0d-c876c8d1c3fa" xmlns:ns3="08174b86-f552-4f5d-928e-e452b17cfafb" targetNamespace="http://schemas.microsoft.com/office/2006/metadata/properties" ma:root="true" ma:fieldsID="b74db853905e41ebf435204d884fc140" ns1:_="" ns2:_="" ns3:_="">
    <xsd:import namespace="http://schemas.microsoft.com/sharepoint/v3"/>
    <xsd:import namespace="4eb74873-1a5e-4816-bd0d-c876c8d1c3fa"/>
    <xsd:import namespace="08174b86-f552-4f5d-928e-e452b17cfa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74873-1a5e-4816-bd0d-c876c8d1c3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3fe8d3c-0f3e-402f-8378-068a6b53444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174b86-f552-4f5d-928e-e452b17cfa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c056c5f-1293-4529-a9ad-67ad469da87d}" ma:internalName="TaxCatchAll" ma:showField="CatchAllData" ma:web="08174b86-f552-4f5d-928e-e452b17cfa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64838-8F47-4830-AE9F-6684101C4380}">
  <ds:schemaRefs>
    <ds:schemaRef ds:uri="http://purl.org/dc/dcmitype/"/>
    <ds:schemaRef ds:uri="http://schemas.microsoft.com/sharepoint/v3"/>
    <ds:schemaRef ds:uri="http://purl.org/dc/term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08174b86-f552-4f5d-928e-e452b17cfafb"/>
    <ds:schemaRef ds:uri="4eb74873-1a5e-4816-bd0d-c876c8d1c3fa"/>
  </ds:schemaRefs>
</ds:datastoreItem>
</file>

<file path=customXml/itemProps2.xml><?xml version="1.0" encoding="utf-8"?>
<ds:datastoreItem xmlns:ds="http://schemas.openxmlformats.org/officeDocument/2006/customXml" ds:itemID="{B49928E4-0CDA-422B-B1BA-16057E3A6E4B}">
  <ds:schemaRefs>
    <ds:schemaRef ds:uri="08174b86-f552-4f5d-928e-e452b17cfafb"/>
    <ds:schemaRef ds:uri="4eb74873-1a5e-4816-bd0d-c876c8d1c3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631F36-99D5-44A9-AD2C-3DA5302007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12279</TotalTime>
  <Words>1906</Words>
  <Application>Microsoft Office PowerPoint</Application>
  <PresentationFormat>Widescreen</PresentationFormat>
  <Paragraphs>166</Paragraphs>
  <Slides>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Courier New</vt:lpstr>
      <vt:lpstr>System Font Regular</vt:lpstr>
      <vt:lpstr>2_Office Theme</vt:lpstr>
      <vt:lpstr>3_Office Theme</vt:lpstr>
      <vt:lpstr>Montana Department of Public Health and Human Services</vt:lpstr>
      <vt:lpstr>CCBHC Planning Grant and Demonstration Period</vt:lpstr>
      <vt:lpstr>CCBHC Funding</vt:lpstr>
      <vt:lpstr>CCBHC Planning Grant: Montana Timeline</vt:lpstr>
      <vt:lpstr>Bipartisan Safer Communities Act (BSCA)</vt:lpstr>
      <vt:lpstr>Montana Options for CCBHC Demonstration</vt:lpstr>
      <vt:lpstr>Requirements for the CCBHC Demonstration</vt:lpstr>
      <vt:lpstr>CCBHC SPAs and 1115 Demonstrations</vt:lpstr>
      <vt:lpstr>Other Implementation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Montana Department of Public Health and Human Services</dc:title>
  <dc:creator>Conor Ridlon</dc:creator>
  <cp:lastModifiedBy>MARY WINDECKER</cp:lastModifiedBy>
  <cp:revision>2</cp:revision>
  <dcterms:created xsi:type="dcterms:W3CDTF">2023-10-03T17:58:43Z</dcterms:created>
  <dcterms:modified xsi:type="dcterms:W3CDTF">2023-10-30T17:11:09Z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0x010100FD65039D6E3C434C86D1FB90510E4586</vt:lpwstr>
  </property>
  <property fmtid="{D5CDD505-2E9C-101B-9397-08002B2CF9AE}" pid="3" name="MediaServiceImageTags">
    <vt:lpwstr/>
  </property>
</Properties>
</file>